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6500" cy="10693400"/>
  <p:notesSz cx="6735763" cy="986631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8" y="2196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6459"/>
            <a:ext cx="5388610" cy="444055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624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1332"/>
            <a:ext cx="2918037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793587" y="1300503"/>
            <a:ext cx="4610878" cy="452402"/>
            <a:chOff x="681906" y="480257"/>
            <a:chExt cx="4610878" cy="452402"/>
          </a:xfrm>
        </p:grpSpPr>
        <p:sp>
          <p:nvSpPr>
            <p:cNvPr id="197" name="object 62"/>
            <p:cNvSpPr txBox="1"/>
            <p:nvPr/>
          </p:nvSpPr>
          <p:spPr>
            <a:xfrm>
              <a:off x="681906" y="580285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3151444" y="583618"/>
              <a:ext cx="214134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申請書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(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立替払等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)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2265227" y="512872"/>
              <a:ext cx="1563765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療養費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4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6" name="object 62"/>
            <p:cNvSpPr txBox="1"/>
            <p:nvPr/>
          </p:nvSpPr>
          <p:spPr>
            <a:xfrm>
              <a:off x="1516526" y="73260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7" name="object 62"/>
            <p:cNvSpPr txBox="1"/>
            <p:nvPr/>
          </p:nvSpPr>
          <p:spPr>
            <a:xfrm>
              <a:off x="1516526" y="480257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0741"/>
              </p:ext>
            </p:extLst>
          </p:nvPr>
        </p:nvGraphicFramePr>
        <p:xfrm>
          <a:off x="927216" y="450156"/>
          <a:ext cx="5760639" cy="790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871"/>
                <a:gridCol w="634846"/>
                <a:gridCol w="634846"/>
                <a:gridCol w="634846"/>
                <a:gridCol w="634846"/>
                <a:gridCol w="2539384"/>
              </a:tblGrid>
              <a:tr h="1768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支給決定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並びに支出伺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常務理事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事務長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担当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支給決定額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　　</a:t>
                      </a:r>
                      <a:r>
                        <a:rPr lang="ja-JP" altLang="en-US" sz="900" u="none" strike="noStrike" dirty="0">
                          <a:effectLst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4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支給期間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　平成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月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日</a:t>
                      </a:r>
                      <a:r>
                        <a:rPr lang="ja-JP" altLang="en-US" sz="900" u="none" strike="noStrike" dirty="0">
                          <a:effectLst/>
                        </a:rPr>
                        <a:t/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　平成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</a:t>
                      </a:r>
                      <a:r>
                        <a:rPr lang="ja-JP" altLang="en-US" sz="900" u="none" strike="noStrike" dirty="0">
                          <a:effectLst/>
                        </a:rPr>
                        <a:t>　月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日　　　　　日間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1" name="グループ化 220"/>
          <p:cNvGrpSpPr/>
          <p:nvPr/>
        </p:nvGrpSpPr>
        <p:grpSpPr>
          <a:xfrm>
            <a:off x="571832" y="3310523"/>
            <a:ext cx="6459750" cy="3450366"/>
            <a:chOff x="173571" y="1859501"/>
            <a:chExt cx="7063002" cy="3450367"/>
          </a:xfrm>
        </p:grpSpPr>
        <p:sp>
          <p:nvSpPr>
            <p:cNvPr id="222" name="bk object 16"/>
            <p:cNvSpPr/>
            <p:nvPr/>
          </p:nvSpPr>
          <p:spPr>
            <a:xfrm>
              <a:off x="393849" y="1859501"/>
              <a:ext cx="1655991" cy="379192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 受診者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3" name="bk object 16"/>
            <p:cNvSpPr/>
            <p:nvPr/>
          </p:nvSpPr>
          <p:spPr>
            <a:xfrm>
              <a:off x="393849" y="2230936"/>
              <a:ext cx="1655991" cy="432028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１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家族の場合は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 その方の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4" name="bk object 16"/>
            <p:cNvSpPr/>
            <p:nvPr/>
          </p:nvSpPr>
          <p:spPr>
            <a:xfrm>
              <a:off x="393849" y="2662964"/>
              <a:ext cx="1655991" cy="441471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 傷病名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5" name="bk object 16"/>
            <p:cNvSpPr/>
            <p:nvPr/>
          </p:nvSpPr>
          <p:spPr>
            <a:xfrm>
              <a:off x="393849" y="3094418"/>
              <a:ext cx="1655991" cy="670150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４ 発病の原因および経過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詳しく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6" name="bk object 16"/>
            <p:cNvSpPr/>
            <p:nvPr/>
          </p:nvSpPr>
          <p:spPr>
            <a:xfrm>
              <a:off x="393849" y="3752843"/>
              <a:ext cx="1655991" cy="580183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５ 診療を受けた医療機関等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lang="en-US" altLang="ja-JP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入院・外来・調剤ごと</a:t>
              </a:r>
              <a:endParaRPr lang="en-US" altLang="ja-JP" sz="8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に申請書が必要です。）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7" name="bk object 16"/>
            <p:cNvSpPr/>
            <p:nvPr/>
          </p:nvSpPr>
          <p:spPr>
            <a:xfrm>
              <a:off x="394386" y="4300796"/>
              <a:ext cx="1655991" cy="439800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６ 診療を受けた期間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8" name="bk object 16"/>
            <p:cNvSpPr/>
            <p:nvPr/>
          </p:nvSpPr>
          <p:spPr>
            <a:xfrm>
              <a:off x="4470044" y="4300796"/>
              <a:ext cx="1223208" cy="439800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７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療養に要した費用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0" name="bk object 16"/>
            <p:cNvSpPr/>
            <p:nvPr/>
          </p:nvSpPr>
          <p:spPr>
            <a:xfrm>
              <a:off x="402853" y="4727802"/>
              <a:ext cx="1647524" cy="582066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８ 療養費の支給申請の理由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1" name="bk object 17"/>
            <p:cNvSpPr/>
            <p:nvPr/>
          </p:nvSpPr>
          <p:spPr>
            <a:xfrm>
              <a:off x="2103244" y="3750713"/>
              <a:ext cx="1683318" cy="162560"/>
            </a:xfrm>
            <a:custGeom>
              <a:avLst/>
              <a:gdLst/>
              <a:ahLst/>
              <a:cxnLst/>
              <a:rect l="l" t="t" r="r" b="b"/>
              <a:pathLst>
                <a:path w="1764029" h="162560">
                  <a:moveTo>
                    <a:pt x="1746008" y="0"/>
                  </a:moveTo>
                  <a:lnTo>
                    <a:pt x="18008" y="0"/>
                  </a:lnTo>
                  <a:lnTo>
                    <a:pt x="11015" y="1418"/>
                  </a:lnTo>
                  <a:lnTo>
                    <a:pt x="5289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20" y="150983"/>
                  </a:lnTo>
                  <a:lnTo>
                    <a:pt x="5289" y="156705"/>
                  </a:lnTo>
                  <a:lnTo>
                    <a:pt x="11015" y="160569"/>
                  </a:lnTo>
                  <a:lnTo>
                    <a:pt x="18008" y="161988"/>
                  </a:lnTo>
                  <a:lnTo>
                    <a:pt x="1746008" y="161988"/>
                  </a:lnTo>
                  <a:lnTo>
                    <a:pt x="1752994" y="160569"/>
                  </a:lnTo>
                  <a:lnTo>
                    <a:pt x="1758716" y="156705"/>
                  </a:lnTo>
                  <a:lnTo>
                    <a:pt x="1762583" y="150983"/>
                  </a:lnTo>
                  <a:lnTo>
                    <a:pt x="1764004" y="143992"/>
                  </a:lnTo>
                  <a:lnTo>
                    <a:pt x="1764004" y="17995"/>
                  </a:lnTo>
                  <a:lnTo>
                    <a:pt x="1762583" y="11004"/>
                  </a:lnTo>
                  <a:lnTo>
                    <a:pt x="1758716" y="5283"/>
                  </a:lnTo>
                  <a:lnTo>
                    <a:pt x="1752994" y="1418"/>
                  </a:lnTo>
                  <a:lnTo>
                    <a:pt x="1746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2" name="bk object 18"/>
            <p:cNvSpPr/>
            <p:nvPr/>
          </p:nvSpPr>
          <p:spPr>
            <a:xfrm>
              <a:off x="3940011" y="3749282"/>
              <a:ext cx="1678347" cy="163991"/>
            </a:xfrm>
            <a:custGeom>
              <a:avLst/>
              <a:gdLst/>
              <a:ahLst/>
              <a:cxnLst/>
              <a:rect l="l" t="t" r="r" b="b"/>
              <a:pathLst>
                <a:path w="1764029" h="162560">
                  <a:moveTo>
                    <a:pt x="1745995" y="0"/>
                  </a:moveTo>
                  <a:lnTo>
                    <a:pt x="17995" y="0"/>
                  </a:lnTo>
                  <a:lnTo>
                    <a:pt x="11004" y="1418"/>
                  </a:lnTo>
                  <a:lnTo>
                    <a:pt x="5283" y="5283"/>
                  </a:lnTo>
                  <a:lnTo>
                    <a:pt x="1418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18" y="150983"/>
                  </a:lnTo>
                  <a:lnTo>
                    <a:pt x="5283" y="156705"/>
                  </a:lnTo>
                  <a:lnTo>
                    <a:pt x="11004" y="160569"/>
                  </a:lnTo>
                  <a:lnTo>
                    <a:pt x="17995" y="161988"/>
                  </a:lnTo>
                  <a:lnTo>
                    <a:pt x="1745995" y="161988"/>
                  </a:lnTo>
                  <a:lnTo>
                    <a:pt x="1752981" y="160569"/>
                  </a:lnTo>
                  <a:lnTo>
                    <a:pt x="1758703" y="156705"/>
                  </a:lnTo>
                  <a:lnTo>
                    <a:pt x="1762571" y="150983"/>
                  </a:lnTo>
                  <a:lnTo>
                    <a:pt x="1763991" y="143992"/>
                  </a:lnTo>
                  <a:lnTo>
                    <a:pt x="1763991" y="17995"/>
                  </a:lnTo>
                  <a:lnTo>
                    <a:pt x="1762571" y="11004"/>
                  </a:lnTo>
                  <a:lnTo>
                    <a:pt x="1758703" y="5283"/>
                  </a:lnTo>
                  <a:lnTo>
                    <a:pt x="1752981" y="1418"/>
                  </a:lnTo>
                  <a:lnTo>
                    <a:pt x="174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所在地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3" name="bk object 19"/>
            <p:cNvSpPr/>
            <p:nvPr/>
          </p:nvSpPr>
          <p:spPr>
            <a:xfrm>
              <a:off x="5725171" y="3750713"/>
              <a:ext cx="1452603" cy="162559"/>
            </a:xfrm>
            <a:custGeom>
              <a:avLst/>
              <a:gdLst/>
              <a:ahLst/>
              <a:cxnLst/>
              <a:rect l="l" t="t" r="r" b="b"/>
              <a:pathLst>
                <a:path w="1188084" h="162560">
                  <a:moveTo>
                    <a:pt x="1169987" y="0"/>
                  </a:moveTo>
                  <a:lnTo>
                    <a:pt x="17995" y="0"/>
                  </a:lnTo>
                  <a:lnTo>
                    <a:pt x="11010" y="1418"/>
                  </a:lnTo>
                  <a:lnTo>
                    <a:pt x="5287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20" y="150983"/>
                  </a:lnTo>
                  <a:lnTo>
                    <a:pt x="5287" y="156705"/>
                  </a:lnTo>
                  <a:lnTo>
                    <a:pt x="11010" y="160569"/>
                  </a:lnTo>
                  <a:lnTo>
                    <a:pt x="17995" y="161988"/>
                  </a:lnTo>
                  <a:lnTo>
                    <a:pt x="1169987" y="161988"/>
                  </a:lnTo>
                  <a:lnTo>
                    <a:pt x="1176973" y="160569"/>
                  </a:lnTo>
                  <a:lnTo>
                    <a:pt x="1182695" y="156705"/>
                  </a:lnTo>
                  <a:lnTo>
                    <a:pt x="1186562" y="150983"/>
                  </a:lnTo>
                  <a:lnTo>
                    <a:pt x="1187983" y="143992"/>
                  </a:lnTo>
                  <a:lnTo>
                    <a:pt x="1187983" y="17995"/>
                  </a:lnTo>
                  <a:lnTo>
                    <a:pt x="1186562" y="11004"/>
                  </a:lnTo>
                  <a:lnTo>
                    <a:pt x="1182695" y="5283"/>
                  </a:lnTo>
                  <a:lnTo>
                    <a:pt x="1176973" y="1418"/>
                  </a:lnTo>
                  <a:lnTo>
                    <a:pt x="116998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診療した医師等の</a:t>
              </a:r>
              <a:r>
                <a:rPr lang="ja-JP" altLang="en-US" sz="800" spc="3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氏名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4" name="bk object 25"/>
            <p:cNvSpPr/>
            <p:nvPr/>
          </p:nvSpPr>
          <p:spPr>
            <a:xfrm>
              <a:off x="4716005" y="2680687"/>
              <a:ext cx="828040" cy="432434"/>
            </a:xfrm>
            <a:custGeom>
              <a:avLst/>
              <a:gdLst/>
              <a:ahLst/>
              <a:cxnLst/>
              <a:rect l="l" t="t" r="r" b="b"/>
              <a:pathLst>
                <a:path w="828039" h="432435">
                  <a:moveTo>
                    <a:pt x="828001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828001" y="0"/>
                  </a:lnTo>
                  <a:lnTo>
                    <a:pt x="828001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 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発病または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負傷年月日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5" name="bk object 31"/>
            <p:cNvSpPr/>
            <p:nvPr/>
          </p:nvSpPr>
          <p:spPr>
            <a:xfrm>
              <a:off x="4715979" y="2302710"/>
              <a:ext cx="828040" cy="324485"/>
            </a:xfrm>
            <a:custGeom>
              <a:avLst/>
              <a:gdLst/>
              <a:ahLst/>
              <a:cxnLst/>
              <a:rect l="l" t="t" r="r" b="b"/>
              <a:pathLst>
                <a:path w="828039" h="324485">
                  <a:moveTo>
                    <a:pt x="810018" y="0"/>
                  </a:moveTo>
                  <a:lnTo>
                    <a:pt x="18008" y="0"/>
                  </a:lnTo>
                  <a:lnTo>
                    <a:pt x="11015" y="1418"/>
                  </a:lnTo>
                  <a:lnTo>
                    <a:pt x="5289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9" y="318706"/>
                  </a:lnTo>
                  <a:lnTo>
                    <a:pt x="11015" y="322570"/>
                  </a:lnTo>
                  <a:lnTo>
                    <a:pt x="18008" y="323989"/>
                  </a:lnTo>
                  <a:lnTo>
                    <a:pt x="810018" y="323989"/>
                  </a:lnTo>
                  <a:lnTo>
                    <a:pt x="817002" y="322570"/>
                  </a:lnTo>
                  <a:lnTo>
                    <a:pt x="822720" y="318706"/>
                  </a:lnTo>
                  <a:lnTo>
                    <a:pt x="826583" y="312984"/>
                  </a:lnTo>
                  <a:lnTo>
                    <a:pt x="828001" y="305993"/>
                  </a:lnTo>
                  <a:lnTo>
                    <a:pt x="828001" y="17995"/>
                  </a:lnTo>
                  <a:lnTo>
                    <a:pt x="826583" y="11004"/>
                  </a:lnTo>
                  <a:lnTo>
                    <a:pt x="822720" y="5283"/>
                  </a:lnTo>
                  <a:lnTo>
                    <a:pt x="817002" y="1418"/>
                  </a:lnTo>
                  <a:lnTo>
                    <a:pt x="8100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6" name="bk object 32"/>
            <p:cNvSpPr/>
            <p:nvPr/>
          </p:nvSpPr>
          <p:spPr>
            <a:xfrm>
              <a:off x="2249970" y="2302710"/>
              <a:ext cx="324485" cy="324485"/>
            </a:xfrm>
            <a:custGeom>
              <a:avLst/>
              <a:gdLst/>
              <a:ahLst/>
              <a:cxnLst/>
              <a:rect l="l" t="t" r="r" b="b"/>
              <a:pathLst>
                <a:path w="324485" h="324485">
                  <a:moveTo>
                    <a:pt x="306006" y="0"/>
                  </a:moveTo>
                  <a:lnTo>
                    <a:pt x="18008" y="0"/>
                  </a:lnTo>
                  <a:lnTo>
                    <a:pt x="11021" y="1418"/>
                  </a:lnTo>
                  <a:lnTo>
                    <a:pt x="5294" y="5283"/>
                  </a:lnTo>
                  <a:lnTo>
                    <a:pt x="1422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2" y="312984"/>
                  </a:lnTo>
                  <a:lnTo>
                    <a:pt x="5294" y="318706"/>
                  </a:lnTo>
                  <a:lnTo>
                    <a:pt x="11021" y="322570"/>
                  </a:lnTo>
                  <a:lnTo>
                    <a:pt x="18008" y="323989"/>
                  </a:lnTo>
                  <a:lnTo>
                    <a:pt x="306006" y="323989"/>
                  </a:lnTo>
                  <a:lnTo>
                    <a:pt x="312997" y="322570"/>
                  </a:lnTo>
                  <a:lnTo>
                    <a:pt x="318719" y="318706"/>
                  </a:lnTo>
                  <a:lnTo>
                    <a:pt x="322583" y="312984"/>
                  </a:lnTo>
                  <a:lnTo>
                    <a:pt x="324002" y="305993"/>
                  </a:lnTo>
                  <a:lnTo>
                    <a:pt x="324002" y="17995"/>
                  </a:lnTo>
                  <a:lnTo>
                    <a:pt x="322583" y="11004"/>
                  </a:lnTo>
                  <a:lnTo>
                    <a:pt x="318719" y="5283"/>
                  </a:lnTo>
                  <a:lnTo>
                    <a:pt x="312997" y="1418"/>
                  </a:lnTo>
                  <a:lnTo>
                    <a:pt x="30600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7" name="bk object 37"/>
            <p:cNvSpPr/>
            <p:nvPr/>
          </p:nvSpPr>
          <p:spPr>
            <a:xfrm>
              <a:off x="189226" y="1859504"/>
              <a:ext cx="222219" cy="3450364"/>
            </a:xfrm>
            <a:custGeom>
              <a:avLst/>
              <a:gdLst/>
              <a:ahLst/>
              <a:cxnLst/>
              <a:rect l="l" t="t" r="r" b="b"/>
              <a:pathLst>
                <a:path w="216534" h="7490459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41" y="7468045"/>
                  </a:lnTo>
                  <a:lnTo>
                    <a:pt x="10577" y="7479493"/>
                  </a:lnTo>
                  <a:lnTo>
                    <a:pt x="22025" y="7487226"/>
                  </a:lnTo>
                  <a:lnTo>
                    <a:pt x="36004" y="7490066"/>
                  </a:lnTo>
                  <a:lnTo>
                    <a:pt x="216001" y="7490066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 smtClean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申請内容</a:t>
              </a:r>
              <a:endParaRPr sz="10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8" name="bk object 38"/>
            <p:cNvSpPr/>
            <p:nvPr/>
          </p:nvSpPr>
          <p:spPr>
            <a:xfrm>
              <a:off x="173571" y="1859503"/>
              <a:ext cx="7050487" cy="3450365"/>
            </a:xfrm>
            <a:custGeom>
              <a:avLst/>
              <a:gdLst/>
              <a:ahLst/>
              <a:cxnLst/>
              <a:rect l="l" t="t" r="r" b="b"/>
              <a:pathLst>
                <a:path w="6912609" h="7490459">
                  <a:moveTo>
                    <a:pt x="6912000" y="7454061"/>
                  </a:moveTo>
                  <a:lnTo>
                    <a:pt x="6909160" y="7468045"/>
                  </a:lnTo>
                  <a:lnTo>
                    <a:pt x="6901427" y="7479493"/>
                  </a:lnTo>
                  <a:lnTo>
                    <a:pt x="6889979" y="7487226"/>
                  </a:lnTo>
                  <a:lnTo>
                    <a:pt x="6875995" y="7490066"/>
                  </a:lnTo>
                  <a:lnTo>
                    <a:pt x="35991" y="7490066"/>
                  </a:lnTo>
                  <a:lnTo>
                    <a:pt x="22015" y="7487226"/>
                  </a:lnTo>
                  <a:lnTo>
                    <a:pt x="10571" y="7479493"/>
                  </a:lnTo>
                  <a:lnTo>
                    <a:pt x="2839" y="7468045"/>
                  </a:lnTo>
                  <a:lnTo>
                    <a:pt x="0" y="7454061"/>
                  </a:lnTo>
                  <a:lnTo>
                    <a:pt x="0" y="35991"/>
                  </a:lnTo>
                  <a:lnTo>
                    <a:pt x="2839" y="22015"/>
                  </a:lnTo>
                  <a:lnTo>
                    <a:pt x="10571" y="10571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1"/>
                  </a:lnTo>
                  <a:lnTo>
                    <a:pt x="6909160" y="22015"/>
                  </a:lnTo>
                  <a:lnTo>
                    <a:pt x="6912000" y="35991"/>
                  </a:lnTo>
                  <a:lnTo>
                    <a:pt x="6912000" y="7454061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9" name="bk object 44"/>
            <p:cNvSpPr/>
            <p:nvPr/>
          </p:nvSpPr>
          <p:spPr>
            <a:xfrm>
              <a:off x="403099" y="4740596"/>
              <a:ext cx="6820959" cy="173542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0" name="bk object 47"/>
            <p:cNvSpPr/>
            <p:nvPr/>
          </p:nvSpPr>
          <p:spPr>
            <a:xfrm flipV="1">
              <a:off x="402853" y="2642664"/>
              <a:ext cx="6833214" cy="45719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1" name="bk object 48"/>
            <p:cNvSpPr/>
            <p:nvPr/>
          </p:nvSpPr>
          <p:spPr>
            <a:xfrm flipV="1">
              <a:off x="412215" y="2979175"/>
              <a:ext cx="6811844" cy="145341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2" name="object 8"/>
            <p:cNvSpPr/>
            <p:nvPr/>
          </p:nvSpPr>
          <p:spPr>
            <a:xfrm>
              <a:off x="2271752" y="3287248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3" name="object 14"/>
            <p:cNvSpPr/>
            <p:nvPr/>
          </p:nvSpPr>
          <p:spPr>
            <a:xfrm>
              <a:off x="791958" y="2248709"/>
              <a:ext cx="6444615" cy="0"/>
            </a:xfrm>
            <a:custGeom>
              <a:avLst/>
              <a:gdLst/>
              <a:ahLst/>
              <a:cxnLst/>
              <a:rect l="l" t="t" r="r" b="b"/>
              <a:pathLst>
                <a:path w="6444615">
                  <a:moveTo>
                    <a:pt x="0" y="0"/>
                  </a:moveTo>
                  <a:lnTo>
                    <a:pt x="644400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4" name="object 89"/>
            <p:cNvSpPr txBox="1"/>
            <p:nvPr/>
          </p:nvSpPr>
          <p:spPr>
            <a:xfrm>
              <a:off x="2615479" y="3471342"/>
              <a:ext cx="512951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spc="3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</a:t>
              </a:r>
              <a:r>
                <a:rPr sz="800" spc="3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.</a:t>
              </a:r>
              <a:r>
                <a:rPr sz="800" spc="-13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病気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5" name="object 90"/>
            <p:cNvSpPr txBox="1"/>
            <p:nvPr/>
          </p:nvSpPr>
          <p:spPr>
            <a:xfrm>
              <a:off x="2574455" y="3184674"/>
              <a:ext cx="4482300" cy="218856"/>
            </a:xfrm>
            <a:prstGeom prst="rect">
              <a:avLst/>
            </a:prstGeom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marL="12700"/>
              <a:r>
                <a:rPr lang="en-US" altLang="ja-JP"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</a:t>
              </a:r>
              <a:r>
                <a:rPr sz="800" spc="3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.</a:t>
              </a:r>
              <a:r>
                <a:rPr sz="800" spc="-15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spc="13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ケガ</a:t>
              </a:r>
              <a:r>
                <a:rPr lang="ja-JP" altLang="en-US" sz="800" spc="13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6" name="object 92"/>
            <p:cNvSpPr txBox="1"/>
            <p:nvPr/>
          </p:nvSpPr>
          <p:spPr>
            <a:xfrm>
              <a:off x="3228817" y="3136781"/>
              <a:ext cx="3777665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700" spc="-1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負傷の</a:t>
              </a:r>
              <a:r>
                <a:rPr sz="7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原</a:t>
              </a:r>
              <a:r>
                <a:rPr sz="700" spc="-15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因</a:t>
              </a:r>
              <a:r>
                <a:rPr lang="ja-JP" altLang="en-US" sz="700" spc="3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（負傷した日時・負傷した場所・発生状況を具体的に記入ください。）</a:t>
              </a:r>
              <a:endParaRPr sz="7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7" name="object 105"/>
            <p:cNvSpPr txBox="1"/>
            <p:nvPr/>
          </p:nvSpPr>
          <p:spPr>
            <a:xfrm>
              <a:off x="5614630" y="2310050"/>
              <a:ext cx="1033311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 昭和  □</a:t>
              </a:r>
              <a:r>
                <a:rPr sz="700" spc="6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</a:t>
              </a:r>
              <a:endParaRPr sz="7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8" name="object 106"/>
            <p:cNvSpPr txBox="1"/>
            <p:nvPr/>
          </p:nvSpPr>
          <p:spPr>
            <a:xfrm>
              <a:off x="2630759" y="2005915"/>
              <a:ext cx="2788921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1.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en-US" altLang="zh-TW"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2.</a:t>
              </a:r>
              <a:r>
                <a:rPr lang="zh-TW" altLang="en-US" sz="800" spc="-1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zh-TW" altLang="en-US" sz="800" spc="-5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</a:t>
              </a:r>
              <a:r>
                <a:rPr lang="zh-TW" altLang="en-US" sz="800" spc="-5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lang="zh-TW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9" name="object 112"/>
            <p:cNvSpPr/>
            <p:nvPr/>
          </p:nvSpPr>
          <p:spPr>
            <a:xfrm>
              <a:off x="2293068" y="1920113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4">
                  <a:moveTo>
                    <a:pt x="216001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50" name="object 78"/>
            <p:cNvSpPr txBox="1"/>
            <p:nvPr/>
          </p:nvSpPr>
          <p:spPr>
            <a:xfrm>
              <a:off x="2090961" y="4400570"/>
              <a:ext cx="2315311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　　 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 月　　  日から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　　 年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 月　　  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日まで　　　 日間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sp>
        <p:nvSpPr>
          <p:cNvPr id="253" name="object 78"/>
          <p:cNvSpPr txBox="1"/>
          <p:nvPr/>
        </p:nvSpPr>
        <p:spPr>
          <a:xfrm>
            <a:off x="5627799" y="3940403"/>
            <a:ext cx="130129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　  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54" name="object 78"/>
          <p:cNvSpPr txBox="1"/>
          <p:nvPr/>
        </p:nvSpPr>
        <p:spPr>
          <a:xfrm>
            <a:off x="5543261" y="4312630"/>
            <a:ext cx="1405824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平成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　  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57" name="右矢印 256"/>
          <p:cNvSpPr/>
          <p:nvPr/>
        </p:nvSpPr>
        <p:spPr>
          <a:xfrm>
            <a:off x="3209589" y="4722073"/>
            <a:ext cx="244775" cy="109428"/>
          </a:xfrm>
          <a:prstGeom prst="rightArrow">
            <a:avLst/>
          </a:prstGeom>
          <a:solidFill>
            <a:srgbClr val="221915"/>
          </a:solidFill>
        </p:spPr>
        <p:txBody>
          <a:bodyPr wrap="square" lIns="0" tIns="0" rIns="0" bIns="0" rtlCol="0" anchor="ctr"/>
          <a:lstStyle/>
          <a:p>
            <a:pPr algn="ctr"/>
            <a:endParaRPr kumimoji="1" lang="ja-JP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258" name="bk object 44"/>
          <p:cNvSpPr/>
          <p:nvPr/>
        </p:nvSpPr>
        <p:spPr>
          <a:xfrm>
            <a:off x="790093" y="5200302"/>
            <a:ext cx="6230044" cy="261385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6036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9" name="bk object 44"/>
          <p:cNvSpPr/>
          <p:nvPr/>
        </p:nvSpPr>
        <p:spPr>
          <a:xfrm>
            <a:off x="799402" y="5761189"/>
            <a:ext cx="6220734" cy="45719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6036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0" name="object 15"/>
          <p:cNvSpPr txBox="1"/>
          <p:nvPr/>
        </p:nvSpPr>
        <p:spPr>
          <a:xfrm>
            <a:off x="6814797" y="6012279"/>
            <a:ext cx="1143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円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316" name="bk object 35"/>
          <p:cNvSpPr/>
          <p:nvPr/>
        </p:nvSpPr>
        <p:spPr>
          <a:xfrm flipH="1">
            <a:off x="3856797" y="5200303"/>
            <a:ext cx="83641" cy="522770"/>
          </a:xfrm>
          <a:custGeom>
            <a:avLst/>
            <a:gdLst/>
            <a:ahLst/>
            <a:cxnLst/>
            <a:rect l="l" t="t" r="r" b="b"/>
            <a:pathLst>
              <a:path h="1296035">
                <a:moveTo>
                  <a:pt x="0" y="1296009"/>
                </a:moveTo>
                <a:lnTo>
                  <a:pt x="0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19151" y="6160725"/>
            <a:ext cx="42009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被保険者証が届いていなかったため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緊急やむを得ず受診し、被保険者証を持っていなかったため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誤って他の保険者の被保険者証を使用したため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その他（　　　　　　　　　　　　　　　　　　　　　　　　　　　　　　　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9" name="bk object 35"/>
          <p:cNvSpPr/>
          <p:nvPr/>
        </p:nvSpPr>
        <p:spPr>
          <a:xfrm flipH="1">
            <a:off x="5526183" y="5215590"/>
            <a:ext cx="83641" cy="522770"/>
          </a:xfrm>
          <a:custGeom>
            <a:avLst/>
            <a:gdLst/>
            <a:ahLst/>
            <a:cxnLst/>
            <a:rect l="l" t="t" r="r" b="b"/>
            <a:pathLst>
              <a:path h="1296035">
                <a:moveTo>
                  <a:pt x="0" y="1296009"/>
                </a:moveTo>
                <a:lnTo>
                  <a:pt x="0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524950" y="6743600"/>
            <a:ext cx="67764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+mj-ea"/>
                <a:ea typeface="+mj-ea"/>
              </a:rPr>
              <a:t>【</a:t>
            </a:r>
            <a:r>
              <a:rPr kumimoji="1" lang="ja-JP" altLang="en-US" sz="1000" dirty="0" smtClean="0">
                <a:latin typeface="+mj-ea"/>
                <a:ea typeface="+mj-ea"/>
              </a:rPr>
              <a:t>添付書類</a:t>
            </a:r>
            <a:r>
              <a:rPr kumimoji="1" lang="en-US" altLang="ja-JP" sz="1000" dirty="0" smtClean="0">
                <a:latin typeface="+mj-ea"/>
                <a:ea typeface="+mj-ea"/>
              </a:rPr>
              <a:t>】</a:t>
            </a:r>
            <a:r>
              <a:rPr kumimoji="1" lang="ja-JP" altLang="en-US" sz="1000" dirty="0" smtClean="0">
                <a:latin typeface="+mj-ea"/>
                <a:ea typeface="+mj-ea"/>
              </a:rPr>
              <a:t>①診療の内容が記載された</a:t>
            </a:r>
            <a:r>
              <a:rPr kumimoji="1" lang="ja-JP" altLang="en-US" sz="1000" b="1" dirty="0" smtClean="0">
                <a:latin typeface="+mj-ea"/>
                <a:ea typeface="+mj-ea"/>
              </a:rPr>
              <a:t>診療報酬明細書（原本） </a:t>
            </a:r>
            <a:r>
              <a:rPr kumimoji="1" lang="ja-JP" altLang="en-US" sz="1000" dirty="0" smtClean="0">
                <a:latin typeface="+mj-ea"/>
                <a:ea typeface="+mj-ea"/>
              </a:rPr>
              <a:t>②医療費の</a:t>
            </a:r>
            <a:r>
              <a:rPr kumimoji="1" lang="ja-JP" altLang="en-US" sz="1000" b="1" dirty="0" smtClean="0">
                <a:latin typeface="+mj-ea"/>
                <a:ea typeface="+mj-ea"/>
              </a:rPr>
              <a:t>領収証（原本）</a:t>
            </a:r>
            <a:r>
              <a:rPr kumimoji="1" lang="ja-JP" altLang="en-US" sz="1000" dirty="0" smtClean="0">
                <a:latin typeface="+mj-ea"/>
                <a:ea typeface="+mj-ea"/>
              </a:rPr>
              <a:t>を申請書に添付してください。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22" name="大かっこ 321"/>
          <p:cNvSpPr/>
          <p:nvPr/>
        </p:nvSpPr>
        <p:spPr>
          <a:xfrm>
            <a:off x="3316443" y="4655520"/>
            <a:ext cx="3659234" cy="475157"/>
          </a:xfrm>
          <a:prstGeom prst="bracketPair">
            <a:avLst>
              <a:gd name="adj" fmla="val 62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object 8"/>
          <p:cNvSpPr/>
          <p:nvPr/>
        </p:nvSpPr>
        <p:spPr>
          <a:xfrm>
            <a:off x="2510302" y="6365159"/>
            <a:ext cx="198041" cy="252095"/>
          </a:xfrm>
          <a:custGeom>
            <a:avLst/>
            <a:gdLst/>
            <a:ahLst/>
            <a:cxnLst/>
            <a:rect l="l" t="t" r="r" b="b"/>
            <a:pathLst>
              <a:path w="216535" h="252095">
                <a:moveTo>
                  <a:pt x="215988" y="252018"/>
                </a:moveTo>
                <a:lnTo>
                  <a:pt x="0" y="252018"/>
                </a:lnTo>
                <a:lnTo>
                  <a:pt x="0" y="0"/>
                </a:lnTo>
                <a:lnTo>
                  <a:pt x="215988" y="0"/>
                </a:lnTo>
                <a:lnTo>
                  <a:pt x="215988" y="252018"/>
                </a:lnTo>
                <a:close/>
              </a:path>
            </a:pathLst>
          </a:custGeom>
          <a:ln w="539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66280" y="6995754"/>
            <a:ext cx="6563396" cy="3298108"/>
            <a:chOff x="566280" y="6995754"/>
            <a:chExt cx="6563396" cy="3298108"/>
          </a:xfrm>
        </p:grpSpPr>
        <p:sp>
          <p:nvSpPr>
            <p:cNvPr id="353" name="正方形/長方形 352"/>
            <p:cNvSpPr/>
            <p:nvPr/>
          </p:nvSpPr>
          <p:spPr>
            <a:xfrm>
              <a:off x="6658997" y="10103498"/>
              <a:ext cx="470679" cy="1635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（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29.1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566280" y="6995754"/>
              <a:ext cx="6500639" cy="3298108"/>
              <a:chOff x="566280" y="6995754"/>
              <a:chExt cx="6500639" cy="3298108"/>
            </a:xfrm>
          </p:grpSpPr>
          <p:pic>
            <p:nvPicPr>
              <p:cNvPr id="320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644" y="8515298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36" name="グループ化 135"/>
              <p:cNvGrpSpPr/>
              <p:nvPr/>
            </p:nvGrpSpPr>
            <p:grpSpPr>
              <a:xfrm>
                <a:off x="566280" y="6995754"/>
                <a:ext cx="6500639" cy="3298108"/>
                <a:chOff x="0" y="0"/>
                <a:chExt cx="6500639" cy="3298108"/>
              </a:xfrm>
            </p:grpSpPr>
            <p:sp>
              <p:nvSpPr>
                <p:cNvPr id="138" name="object 2"/>
                <p:cNvSpPr/>
                <p:nvPr/>
              </p:nvSpPr>
              <p:spPr>
                <a:xfrm>
                  <a:off x="2974940" y="2683384"/>
                  <a:ext cx="399275" cy="3846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1224279">
                      <a:moveTo>
                        <a:pt x="1007999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1188021"/>
                      </a:lnTo>
                      <a:lnTo>
                        <a:pt x="2839" y="1202005"/>
                      </a:lnTo>
                      <a:lnTo>
                        <a:pt x="10571" y="1213453"/>
                      </a:lnTo>
                      <a:lnTo>
                        <a:pt x="22015" y="1221186"/>
                      </a:lnTo>
                      <a:lnTo>
                        <a:pt x="35991" y="1224026"/>
                      </a:lnTo>
                      <a:lnTo>
                        <a:pt x="1007999" y="1224026"/>
                      </a:lnTo>
                      <a:lnTo>
                        <a:pt x="100799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 anchorCtr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8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備考欄</a:t>
                  </a:r>
                </a:p>
              </p:txBody>
            </p:sp>
            <p:grpSp>
              <p:nvGrpSpPr>
                <p:cNvPr id="137" name="グループ化 136"/>
                <p:cNvGrpSpPr/>
                <p:nvPr/>
              </p:nvGrpSpPr>
              <p:grpSpPr>
                <a:xfrm>
                  <a:off x="0" y="0"/>
                  <a:ext cx="6500639" cy="3298108"/>
                  <a:chOff x="0" y="0"/>
                  <a:chExt cx="6500639" cy="3298108"/>
                </a:xfrm>
              </p:grpSpPr>
              <p:sp>
                <p:nvSpPr>
                  <p:cNvPr id="139" name="正方形/長方形 138"/>
                  <p:cNvSpPr/>
                  <p:nvPr/>
                </p:nvSpPr>
                <p:spPr>
                  <a:xfrm>
                    <a:off x="1739523" y="3068358"/>
                    <a:ext cx="2821711" cy="2297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900">
                        <a:solidFill>
                          <a:schemeClr val="tx1"/>
                        </a:solidFill>
                      </a:rPr>
                      <a:t>三協・立山</a:t>
                    </a:r>
                    <a:r>
                      <a:rPr kumimoji="1" lang="ja-JP" altLang="en-US" sz="900">
                        <a:solidFill>
                          <a:schemeClr val="tx1"/>
                        </a:solidFill>
                      </a:rPr>
                      <a:t>健康保険組合</a:t>
                    </a:r>
                  </a:p>
                </p:txBody>
              </p:sp>
              <p:grpSp>
                <p:nvGrpSpPr>
                  <p:cNvPr id="140" name="グループ化 139"/>
                  <p:cNvGrpSpPr/>
                  <p:nvPr/>
                </p:nvGrpSpPr>
                <p:grpSpPr>
                  <a:xfrm>
                    <a:off x="0" y="0"/>
                    <a:ext cx="6500639" cy="3068335"/>
                    <a:chOff x="0" y="0"/>
                    <a:chExt cx="6500639" cy="3068335"/>
                  </a:xfrm>
                </p:grpSpPr>
                <p:sp>
                  <p:nvSpPr>
                    <p:cNvPr id="142" name="object 61"/>
                    <p:cNvSpPr txBox="1"/>
                    <p:nvPr/>
                  </p:nvSpPr>
                  <p:spPr>
                    <a:xfrm>
                      <a:off x="1035939" y="1248502"/>
                      <a:ext cx="3267525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「２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.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代理人」の場合は必ず記入・押印ください。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(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押印省略不可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)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sp>
                  <p:nvSpPr>
                    <p:cNvPr id="146" name="object 78"/>
                    <p:cNvSpPr txBox="1"/>
                    <p:nvPr/>
                  </p:nvSpPr>
                  <p:spPr>
                    <a:xfrm>
                      <a:off x="1003950" y="823277"/>
                      <a:ext cx="1429471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/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▼カタカナ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でご記入ください。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pic>
                  <p:nvPicPr>
                    <p:cNvPr id="148" name="Picture 2"/>
                    <p:cNvPicPr>
                      <a:picLocks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83759" y="2184776"/>
                      <a:ext cx="420902" cy="4045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49" name="グループ化 148"/>
                    <p:cNvGrpSpPr/>
                    <p:nvPr/>
                  </p:nvGrpSpPr>
                  <p:grpSpPr>
                    <a:xfrm>
                      <a:off x="0" y="0"/>
                      <a:ext cx="6500639" cy="3068335"/>
                      <a:chOff x="0" y="0"/>
                      <a:chExt cx="6500639" cy="3068335"/>
                    </a:xfrm>
                  </p:grpSpPr>
                  <p:sp>
                    <p:nvSpPr>
                      <p:cNvPr id="150" name="object 59"/>
                      <p:cNvSpPr/>
                      <p:nvPr/>
                    </p:nvSpPr>
                    <p:spPr>
                      <a:xfrm>
                        <a:off x="5175731" y="1404443"/>
                        <a:ext cx="1324908" cy="166389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60475" h="1152525">
                            <a:moveTo>
                              <a:pt x="1259992" y="1152004"/>
                            </a:moveTo>
                            <a:lnTo>
                              <a:pt x="0" y="1152004"/>
                            </a:lnTo>
                            <a:lnTo>
                              <a:pt x="0" y="0"/>
                            </a:lnTo>
                            <a:lnTo>
                              <a:pt x="1259992" y="0"/>
                            </a:lnTo>
                            <a:lnTo>
                              <a:pt x="1259992" y="1152004"/>
                            </a:lnTo>
                            <a:close/>
                          </a:path>
                        </a:pathLst>
                      </a:custGeom>
                      <a:ln w="5397">
                        <a:solidFill>
                          <a:srgbClr val="221915"/>
                        </a:solidFill>
                      </a:ln>
                    </p:spPr>
                    <p:txBody>
                      <a:bodyPr wrap="square" lIns="0" tIns="36000" rIns="0" bIns="0" rtlCol="0" anchor="t" anchorCtr="1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ja-JP" altLang="en-US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rPr>
                          <a:t>受付日付印</a:t>
                        </a:r>
                        <a:endParaRPr sz="900"/>
                      </a:p>
                    </p:txBody>
                  </p:sp>
                  <p:sp>
                    <p:nvSpPr>
                      <p:cNvPr id="151" name="テキスト ボックス 122"/>
                      <p:cNvSpPr txBox="1"/>
                      <p:nvPr/>
                    </p:nvSpPr>
                    <p:spPr>
                      <a:xfrm>
                        <a:off x="9525" y="2683384"/>
                        <a:ext cx="5111905" cy="375447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tx1"/>
                        </a:solidFill>
                        <a:prstDash val="sysDot"/>
                      </a:ln>
                    </p:spPr>
                    <p:txBody>
                      <a:bodyPr wrap="square" lIns="36000" tIns="0" rIns="0" bIns="0" rtlCol="0" anchor="ctr" anchorCtr="0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被保険者証の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記号・番号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に代えてマイナンバーにより申請する場合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備考欄へ記載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してください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r>
                          <a:rPr kumimoji="1" lang="en-US" altLang="ja-JP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※【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注意</a:t>
                        </a:r>
                        <a:r>
                          <a:rPr lang="en-US" altLang="ja-JP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】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マイナンバー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を記載した場合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個人番号確認、本人確認をするための添付書類が必要です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</p:txBody>
                  </p:sp>
                  <p:grpSp>
                    <p:nvGrpSpPr>
                      <p:cNvPr id="152" name="グループ化 151"/>
                      <p:cNvGrpSpPr/>
                      <p:nvPr/>
                    </p:nvGrpSpPr>
                    <p:grpSpPr>
                      <a:xfrm>
                        <a:off x="14316" y="0"/>
                        <a:ext cx="6462790" cy="1605296"/>
                        <a:chOff x="14316" y="0"/>
                        <a:chExt cx="7173571" cy="1990792"/>
                      </a:xfrm>
                    </p:grpSpPr>
                    <p:sp>
                      <p:nvSpPr>
                        <p:cNvPr id="170" name="object 2"/>
                        <p:cNvSpPr/>
                        <p:nvPr/>
                      </p:nvSpPr>
                      <p:spPr>
                        <a:xfrm>
                          <a:off x="142352" y="939218"/>
                          <a:ext cx="880329" cy="52358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</p:txBody>
                    </p:sp>
                    <p:sp>
                      <p:nvSpPr>
                        <p:cNvPr id="171" name="object 2"/>
                        <p:cNvSpPr/>
                        <p:nvPr/>
                      </p:nvSpPr>
                      <p:spPr>
                        <a:xfrm>
                          <a:off x="230316" y="3119"/>
                          <a:ext cx="792365" cy="54736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金融機関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名称</a:t>
                          </a:r>
                          <a:endParaRPr sz="900" dirty="0"/>
                        </a:p>
                      </p:txBody>
                    </p:sp>
                    <p:sp>
                      <p:nvSpPr>
                        <p:cNvPr id="172" name="object 3"/>
                        <p:cNvSpPr/>
                        <p:nvPr/>
                      </p:nvSpPr>
                      <p:spPr>
                        <a:xfrm>
                          <a:off x="4370263" y="968676"/>
                          <a:ext cx="860348" cy="49247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48335" h="792479">
                              <a:moveTo>
                                <a:pt x="0" y="792010"/>
                              </a:moveTo>
                              <a:lnTo>
                                <a:pt x="647992" y="792010"/>
                              </a:lnTo>
                              <a:lnTo>
                                <a:pt x="647992" y="0"/>
                              </a:lnTo>
                              <a:lnTo>
                                <a:pt x="0" y="0"/>
                              </a:lnTo>
                              <a:lnTo>
                                <a:pt x="0" y="79201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の区分</a:t>
                          </a:r>
                        </a:p>
                      </p:txBody>
                    </p:sp>
                    <p:sp>
                      <p:nvSpPr>
                        <p:cNvPr id="173" name="object 9"/>
                        <p:cNvSpPr/>
                        <p:nvPr/>
                      </p:nvSpPr>
                      <p:spPr>
                        <a:xfrm>
                          <a:off x="2564064" y="467980"/>
                          <a:ext cx="843231" cy="50561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92479" h="432435">
                              <a:moveTo>
                                <a:pt x="0" y="432003"/>
                              </a:moveTo>
                              <a:lnTo>
                                <a:pt x="791997" y="432003"/>
                              </a:lnTo>
                              <a:lnTo>
                                <a:pt x="791997" y="0"/>
                              </a:lnTo>
                              <a:lnTo>
                                <a:pt x="0" y="0"/>
                              </a:lnTo>
                              <a:lnTo>
                                <a:pt x="0" y="432003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口座番号</a:t>
                          </a:r>
                        </a:p>
                      </p:txBody>
                    </p:sp>
                    <p:sp>
                      <p:nvSpPr>
                        <p:cNvPr id="174" name="object 28"/>
                        <p:cNvSpPr/>
                        <p:nvPr/>
                      </p:nvSpPr>
                      <p:spPr>
                        <a:xfrm>
                          <a:off x="25022" y="0"/>
                          <a:ext cx="224406" cy="146279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83642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1"/>
                              </a:lnTo>
                              <a:lnTo>
                                <a:pt x="2841" y="22015"/>
                              </a:lnTo>
                              <a:lnTo>
                                <a:pt x="0" y="35991"/>
                              </a:lnTo>
                              <a:lnTo>
                                <a:pt x="0" y="1800021"/>
                              </a:lnTo>
                              <a:lnTo>
                                <a:pt x="2841" y="1814005"/>
                              </a:lnTo>
                              <a:lnTo>
                                <a:pt x="10577" y="1825453"/>
                              </a:lnTo>
                              <a:lnTo>
                                <a:pt x="22025" y="1833186"/>
                              </a:lnTo>
                              <a:lnTo>
                                <a:pt x="36004" y="1836026"/>
                              </a:lnTo>
                              <a:lnTo>
                                <a:pt x="216001" y="1836026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 dirty="0">
                              <a:solidFill>
                                <a:schemeClr val="bg1"/>
                              </a:solidFill>
                            </a:rPr>
                            <a:t>　振込先指定口座</a:t>
                          </a:r>
                        </a:p>
                      </p:txBody>
                    </p:sp>
                    <p:sp>
                      <p:nvSpPr>
                        <p:cNvPr id="175" name="object 29"/>
                        <p:cNvSpPr/>
                        <p:nvPr/>
                      </p:nvSpPr>
                      <p:spPr>
                        <a:xfrm>
                          <a:off x="14316" y="3106"/>
                          <a:ext cx="7159770" cy="145804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912609" h="1836420">
                              <a:moveTo>
                                <a:pt x="6912013" y="1800034"/>
                              </a:moveTo>
                              <a:lnTo>
                                <a:pt x="6909173" y="1814018"/>
                              </a:lnTo>
                              <a:lnTo>
                                <a:pt x="6901438" y="1825466"/>
                              </a:lnTo>
                              <a:lnTo>
                                <a:pt x="6889987" y="1833199"/>
                              </a:lnTo>
                              <a:lnTo>
                                <a:pt x="6875995" y="1836038"/>
                              </a:lnTo>
                              <a:lnTo>
                                <a:pt x="35991" y="1836038"/>
                              </a:lnTo>
                              <a:lnTo>
                                <a:pt x="22015" y="1833199"/>
                              </a:lnTo>
                              <a:lnTo>
                                <a:pt x="10571" y="1825466"/>
                              </a:lnTo>
                              <a:lnTo>
                                <a:pt x="2839" y="1814018"/>
                              </a:lnTo>
                              <a:lnTo>
                                <a:pt x="0" y="1800034"/>
                              </a:lnTo>
                              <a:lnTo>
                                <a:pt x="0" y="36004"/>
                              </a:lnTo>
                              <a:lnTo>
                                <a:pt x="2839" y="22025"/>
                              </a:lnTo>
                              <a:lnTo>
                                <a:pt x="10571" y="10577"/>
                              </a:lnTo>
                              <a:lnTo>
                                <a:pt x="22015" y="2841"/>
                              </a:lnTo>
                              <a:lnTo>
                                <a:pt x="35991" y="0"/>
                              </a:lnTo>
                              <a:lnTo>
                                <a:pt x="6875995" y="0"/>
                              </a:lnTo>
                              <a:lnTo>
                                <a:pt x="6889987" y="2841"/>
                              </a:lnTo>
                              <a:lnTo>
                                <a:pt x="6901438" y="10577"/>
                              </a:lnTo>
                              <a:lnTo>
                                <a:pt x="6909173" y="22025"/>
                              </a:lnTo>
                              <a:lnTo>
                                <a:pt x="6912013" y="36004"/>
                              </a:lnTo>
                              <a:lnTo>
                                <a:pt x="6912013" y="1800034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6" name="object 41"/>
                        <p:cNvSpPr/>
                        <p:nvPr/>
                      </p:nvSpPr>
                      <p:spPr>
                        <a:xfrm>
                          <a:off x="1383433" y="555181"/>
                          <a:ext cx="232596" cy="32461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5" h="252095">
                              <a:moveTo>
                                <a:pt x="216001" y="252018"/>
                              </a:moveTo>
                              <a:lnTo>
                                <a:pt x="0" y="252018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18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7" name="object 51"/>
                        <p:cNvSpPr/>
                        <p:nvPr/>
                      </p:nvSpPr>
                      <p:spPr>
                        <a:xfrm>
                          <a:off x="5326998" y="1074923"/>
                          <a:ext cx="232596" cy="31893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252095">
                              <a:moveTo>
                                <a:pt x="216001" y="252031"/>
                              </a:moveTo>
                              <a:lnTo>
                                <a:pt x="0" y="252031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31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9" name="object 54"/>
                        <p:cNvSpPr/>
                        <p:nvPr/>
                      </p:nvSpPr>
                      <p:spPr>
                        <a:xfrm>
                          <a:off x="2571357" y="481406"/>
                          <a:ext cx="50747" cy="4828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432435">
                              <a:moveTo>
                                <a:pt x="0" y="432003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82" name="object 55"/>
                        <p:cNvSpPr/>
                        <p:nvPr/>
                      </p:nvSpPr>
                      <p:spPr>
                        <a:xfrm>
                          <a:off x="4370263" y="962055"/>
                          <a:ext cx="904594" cy="50074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792479">
                              <a:moveTo>
                                <a:pt x="0" y="792010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83" name="object 119"/>
                        <p:cNvSpPr/>
                        <p:nvPr/>
                      </p:nvSpPr>
                      <p:spPr>
                        <a:xfrm>
                          <a:off x="2976066" y="925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65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銀行</a:t>
                          </a:r>
                          <a:endParaRPr sz="65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4" name="object 119"/>
                        <p:cNvSpPr/>
                        <p:nvPr/>
                      </p:nvSpPr>
                      <p:spPr>
                        <a:xfrm>
                          <a:off x="3330368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金庫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5" name="object 119"/>
                        <p:cNvSpPr/>
                        <p:nvPr/>
                      </p:nvSpPr>
                      <p:spPr>
                        <a:xfrm>
                          <a:off x="3682569" y="90460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信組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6" name="object 119"/>
                        <p:cNvSpPr/>
                        <p:nvPr/>
                      </p:nvSpPr>
                      <p:spPr>
                        <a:xfrm>
                          <a:off x="3128466" y="2449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農協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7" name="object 119"/>
                        <p:cNvSpPr/>
                        <p:nvPr/>
                      </p:nvSpPr>
                      <p:spPr>
                        <a:xfrm>
                          <a:off x="3482768" y="2449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漁協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8" name="object 119"/>
                        <p:cNvSpPr/>
                        <p:nvPr/>
                      </p:nvSpPr>
                      <p:spPr>
                        <a:xfrm>
                          <a:off x="6102639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本店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0" name="object 119"/>
                        <p:cNvSpPr/>
                        <p:nvPr/>
                      </p:nvSpPr>
                      <p:spPr>
                        <a:xfrm>
                          <a:off x="6456941" y="92556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支店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1" name="object 119"/>
                        <p:cNvSpPr/>
                        <p:nvPr/>
                      </p:nvSpPr>
                      <p:spPr>
                        <a:xfrm>
                          <a:off x="6259731" y="257268"/>
                          <a:ext cx="392627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出張所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2" name="object 78"/>
                        <p:cNvSpPr txBox="1"/>
                        <p:nvPr/>
                      </p:nvSpPr>
                      <p:spPr>
                        <a:xfrm>
                          <a:off x="5486220" y="551322"/>
                          <a:ext cx="1586684" cy="30534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左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づ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めでご記入ください。</a:t>
                          </a:r>
                          <a:endParaRPr lang="en-US" altLang="ja-JP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ゆう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ちょ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銀行は不可です。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4" name="object 65"/>
                        <p:cNvSpPr txBox="1"/>
                        <p:nvPr/>
                      </p:nvSpPr>
                      <p:spPr>
                        <a:xfrm>
                          <a:off x="1732553" y="507563"/>
                          <a:ext cx="510854" cy="41985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1.</a:t>
                          </a:r>
                          <a:r>
                            <a:rPr lang="ja-JP" altLang="en-US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普通</a:t>
                          </a:r>
                          <a:endParaRPr lang="en-US" altLang="ja-JP" sz="8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endParaRPr lang="en-US" altLang="ja-JP" sz="6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2.</a:t>
                          </a:r>
                          <a:r>
                            <a:rPr lang="ja-JP" altLang="en-US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当座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96" name="object 65"/>
                        <p:cNvSpPr txBox="1"/>
                        <p:nvPr/>
                      </p:nvSpPr>
                      <p:spPr>
                        <a:xfrm>
                          <a:off x="5695476" y="995799"/>
                          <a:ext cx="1407426" cy="45802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１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申請者（被保険者）</a:t>
                          </a:r>
                          <a:endParaRPr lang="en-US" altLang="ja-JP" sz="80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２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代理人</a:t>
                          </a:r>
                          <a:endParaRPr sz="8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02" name="object 53"/>
                        <p:cNvSpPr/>
                        <p:nvPr/>
                      </p:nvSpPr>
                      <p:spPr>
                        <a:xfrm>
                          <a:off x="5381889" y="1401231"/>
                          <a:ext cx="121934" cy="58956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504189">
                              <a:moveTo>
                                <a:pt x="216001" y="396011"/>
                              </a:moveTo>
                              <a:lnTo>
                                <a:pt x="0" y="396011"/>
                              </a:lnTo>
                              <a:lnTo>
                                <a:pt x="108000" y="504012"/>
                              </a:lnTo>
                              <a:lnTo>
                                <a:pt x="216001" y="396011"/>
                              </a:lnTo>
                              <a:close/>
                            </a:path>
                            <a:path w="216534" h="504189">
                              <a:moveTo>
                                <a:pt x="162001" y="0"/>
                              </a:moveTo>
                              <a:lnTo>
                                <a:pt x="53987" y="0"/>
                              </a:lnTo>
                              <a:lnTo>
                                <a:pt x="53987" y="396011"/>
                              </a:lnTo>
                              <a:lnTo>
                                <a:pt x="162001" y="396011"/>
                              </a:lnTo>
                              <a:lnTo>
                                <a:pt x="162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21915"/>
                        </a:solidFill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pic>
                      <p:nvPicPr>
                        <p:cNvPr id="205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654" y="519743"/>
                          <a:ext cx="1980766" cy="419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208" name="object 34"/>
                        <p:cNvSpPr/>
                        <p:nvPr/>
                      </p:nvSpPr>
                      <p:spPr>
                        <a:xfrm rot="10800000" flipV="1">
                          <a:off x="245020" y="481406"/>
                          <a:ext cx="6942867" cy="13815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09" name="object 34"/>
                        <p:cNvSpPr/>
                        <p:nvPr/>
                      </p:nvSpPr>
                      <p:spPr>
                        <a:xfrm>
                          <a:off x="255494" y="964281"/>
                          <a:ext cx="6918591" cy="566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0" name="object 2"/>
                        <p:cNvSpPr/>
                        <p:nvPr/>
                      </p:nvSpPr>
                      <p:spPr>
                        <a:xfrm>
                          <a:off x="249428" y="519741"/>
                          <a:ext cx="773253" cy="41947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預金種別</a:t>
                          </a:r>
                        </a:p>
                      </p:txBody>
                    </p:sp>
                  </p:grpSp>
                  <p:grpSp>
                    <p:nvGrpSpPr>
                      <p:cNvPr id="153" name="グループ化 152"/>
                      <p:cNvGrpSpPr/>
                      <p:nvPr/>
                    </p:nvGrpSpPr>
                    <p:grpSpPr>
                      <a:xfrm>
                        <a:off x="0" y="1404438"/>
                        <a:ext cx="5101556" cy="1232300"/>
                        <a:chOff x="0" y="1404438"/>
                        <a:chExt cx="6239564" cy="1710638"/>
                      </a:xfrm>
                    </p:grpSpPr>
                    <p:sp>
                      <p:nvSpPr>
                        <p:cNvPr id="154" name="object 7"/>
                        <p:cNvSpPr/>
                        <p:nvPr/>
                      </p:nvSpPr>
                      <p:spPr>
                        <a:xfrm>
                          <a:off x="205401" y="1404449"/>
                          <a:ext cx="951488" cy="72002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被保険者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（申請者）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155" name="object 8"/>
                        <p:cNvSpPr/>
                        <p:nvPr/>
                      </p:nvSpPr>
                      <p:spPr>
                        <a:xfrm>
                          <a:off x="5400003" y="2124515"/>
                          <a:ext cx="828040" cy="61214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28040" h="612140">
                              <a:moveTo>
                                <a:pt x="0" y="611987"/>
                              </a:moveTo>
                              <a:lnTo>
                                <a:pt x="828001" y="611987"/>
                              </a:lnTo>
                              <a:lnTo>
                                <a:pt x="828001" y="0"/>
                              </a:lnTo>
                              <a:lnTo>
                                <a:pt x="0" y="0"/>
                              </a:lnTo>
                              <a:lnTo>
                                <a:pt x="0" y="611987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委任者と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代理人との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関係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56" name="object 37"/>
                        <p:cNvSpPr/>
                        <p:nvPr/>
                      </p:nvSpPr>
                      <p:spPr>
                        <a:xfrm>
                          <a:off x="1475997" y="2701835"/>
                          <a:ext cx="2655617" cy="6346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042285">
                              <a:moveTo>
                                <a:pt x="0" y="0"/>
                              </a:moveTo>
                              <a:lnTo>
                                <a:pt x="3041992" y="0"/>
                              </a:lnTo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57" name="object 50"/>
                        <p:cNvSpPr/>
                        <p:nvPr/>
                      </p:nvSpPr>
                      <p:spPr>
                        <a:xfrm>
                          <a:off x="5400002" y="2124501"/>
                          <a:ext cx="56136" cy="990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1224279">
                              <a:moveTo>
                                <a:pt x="0" y="1223975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58" name="object 78"/>
                        <p:cNvSpPr txBox="1"/>
                        <p:nvPr/>
                      </p:nvSpPr>
                      <p:spPr>
                        <a:xfrm>
                          <a:off x="4106735" y="1458957"/>
                          <a:ext cx="2005176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平成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年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月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  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日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59" name="object 78"/>
                        <p:cNvSpPr txBox="1"/>
                        <p:nvPr/>
                      </p:nvSpPr>
                      <p:spPr>
                        <a:xfrm>
                          <a:off x="1269226" y="1533725"/>
                          <a:ext cx="2161802" cy="29907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本申請に基づく給付金に関する受領を下記の代理人に委任します。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0" name="object 65"/>
                        <p:cNvSpPr txBox="1"/>
                        <p:nvPr/>
                      </p:nvSpPr>
                      <p:spPr>
                        <a:xfrm>
                          <a:off x="1517339" y="1913067"/>
                          <a:ext cx="690687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1" name="object 133"/>
                        <p:cNvSpPr txBox="1"/>
                        <p:nvPr/>
                      </p:nvSpPr>
                      <p:spPr>
                        <a:xfrm>
                          <a:off x="1422773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sz="800" spc="-75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〒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　－　　　　　　）</a:t>
                          </a:r>
                          <a:endParaRPr lang="ja-JP" altLang="en-US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2" name="object 131"/>
                        <p:cNvSpPr txBox="1"/>
                        <p:nvPr/>
                      </p:nvSpPr>
                      <p:spPr>
                        <a:xfrm>
                          <a:off x="3420661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TEL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　　　　　　</a:t>
                          </a:r>
                          <a:r>
                            <a:rPr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）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3" name="object 129"/>
                        <p:cNvSpPr txBox="1"/>
                        <p:nvPr/>
                      </p:nvSpPr>
                      <p:spPr>
                        <a:xfrm>
                          <a:off x="1606797" y="2487677"/>
                          <a:ext cx="254000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住所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4" name="object 65"/>
                        <p:cNvSpPr txBox="1"/>
                        <p:nvPr/>
                      </p:nvSpPr>
                      <p:spPr>
                        <a:xfrm>
                          <a:off x="1517340" y="2914525"/>
                          <a:ext cx="730085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5" name="object 66"/>
                        <p:cNvSpPr txBox="1"/>
                        <p:nvPr/>
                      </p:nvSpPr>
                      <p:spPr>
                        <a:xfrm>
                          <a:off x="1625587" y="2682795"/>
                          <a:ext cx="666318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ﾌﾘｶﾞﾅ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6" name="object 7"/>
                        <p:cNvSpPr/>
                        <p:nvPr/>
                      </p:nvSpPr>
                      <p:spPr>
                        <a:xfrm>
                          <a:off x="203762" y="2124478"/>
                          <a:ext cx="953127" cy="9905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（口座名義人</a:t>
                          </a: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67" name="object 36"/>
                        <p:cNvSpPr/>
                        <p:nvPr/>
                      </p:nvSpPr>
                      <p:spPr>
                        <a:xfrm>
                          <a:off x="216002" y="2124477"/>
                          <a:ext cx="6012180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012180">
                              <a:moveTo>
                                <a:pt x="0" y="0"/>
                              </a:moveTo>
                              <a:lnTo>
                                <a:pt x="6012002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68" name="object 30"/>
                        <p:cNvSpPr/>
                        <p:nvPr/>
                      </p:nvSpPr>
                      <p:spPr>
                        <a:xfrm>
                          <a:off x="0" y="1404438"/>
                          <a:ext cx="265405" cy="171063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94437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35"/>
                              </a:lnTo>
                              <a:lnTo>
                                <a:pt x="2841" y="1922019"/>
                              </a:lnTo>
                              <a:lnTo>
                                <a:pt x="10577" y="1933467"/>
                              </a:lnTo>
                              <a:lnTo>
                                <a:pt x="22025" y="1941200"/>
                              </a:lnTo>
                              <a:lnTo>
                                <a:pt x="36004" y="1944039"/>
                              </a:lnTo>
                              <a:lnTo>
                                <a:pt x="216001" y="1944039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>
                              <a:solidFill>
                                <a:schemeClr val="bg1"/>
                              </a:solidFill>
                            </a:rPr>
                            <a:t>　 受取代理人の欄</a:t>
                          </a:r>
                        </a:p>
                      </p:txBody>
                    </p:sp>
                    <p:sp>
                      <p:nvSpPr>
                        <p:cNvPr id="169" name="object 31"/>
                        <p:cNvSpPr/>
                        <p:nvPr/>
                      </p:nvSpPr>
                      <p:spPr>
                        <a:xfrm>
                          <a:off x="11483" y="1404449"/>
                          <a:ext cx="6228081" cy="171062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228080" h="1944370">
                              <a:moveTo>
                                <a:pt x="6228003" y="1908035"/>
                              </a:moveTo>
                              <a:lnTo>
                                <a:pt x="6225166" y="1922019"/>
                              </a:lnTo>
                              <a:lnTo>
                                <a:pt x="6217437" y="1933467"/>
                              </a:lnTo>
                              <a:lnTo>
                                <a:pt x="6205993" y="1941200"/>
                              </a:lnTo>
                              <a:lnTo>
                                <a:pt x="6192012" y="1944039"/>
                              </a:lnTo>
                              <a:lnTo>
                                <a:pt x="35991" y="1944039"/>
                              </a:lnTo>
                              <a:lnTo>
                                <a:pt x="22015" y="1941200"/>
                              </a:lnTo>
                              <a:lnTo>
                                <a:pt x="10571" y="1933467"/>
                              </a:lnTo>
                              <a:lnTo>
                                <a:pt x="2839" y="1922019"/>
                              </a:lnTo>
                              <a:lnTo>
                                <a:pt x="0" y="1908035"/>
                              </a:lnTo>
                              <a:lnTo>
                                <a:pt x="0" y="36004"/>
                              </a:lnTo>
                              <a:lnTo>
                                <a:pt x="2839" y="22020"/>
                              </a:lnTo>
                              <a:lnTo>
                                <a:pt x="10571" y="10572"/>
                              </a:lnTo>
                              <a:lnTo>
                                <a:pt x="22015" y="2839"/>
                              </a:lnTo>
                              <a:lnTo>
                                <a:pt x="35991" y="0"/>
                              </a:lnTo>
                              <a:lnTo>
                                <a:pt x="6192012" y="0"/>
                              </a:lnTo>
                              <a:lnTo>
                                <a:pt x="6205993" y="2839"/>
                              </a:lnTo>
                              <a:lnTo>
                                <a:pt x="6217437" y="10572"/>
                              </a:lnTo>
                              <a:lnTo>
                                <a:pt x="6225166" y="22020"/>
                              </a:lnTo>
                              <a:lnTo>
                                <a:pt x="6228003" y="36004"/>
                              </a:lnTo>
                              <a:lnTo>
                                <a:pt x="6228003" y="1908035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255" name="object 54"/>
          <p:cNvSpPr/>
          <p:nvPr/>
        </p:nvSpPr>
        <p:spPr>
          <a:xfrm>
            <a:off x="4732234" y="4139406"/>
            <a:ext cx="45719" cy="436132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56" name="object 54"/>
          <p:cNvSpPr/>
          <p:nvPr/>
        </p:nvSpPr>
        <p:spPr>
          <a:xfrm>
            <a:off x="4493625" y="5761189"/>
            <a:ext cx="54337" cy="417634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8" name="グループ化 7"/>
          <p:cNvGrpSpPr/>
          <p:nvPr/>
        </p:nvGrpSpPr>
        <p:grpSpPr>
          <a:xfrm>
            <a:off x="581845" y="1827290"/>
            <a:ext cx="6468094" cy="1562658"/>
            <a:chOff x="581845" y="1827290"/>
            <a:chExt cx="6468094" cy="156265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260096" y="2027452"/>
              <a:ext cx="2789843" cy="649012"/>
              <a:chOff x="4260096" y="2027452"/>
              <a:chExt cx="2789843" cy="649012"/>
            </a:xfrm>
          </p:grpSpPr>
          <p:sp>
            <p:nvSpPr>
              <p:cNvPr id="211" name="object 6"/>
              <p:cNvSpPr/>
              <p:nvPr/>
            </p:nvSpPr>
            <p:spPr>
              <a:xfrm>
                <a:off x="4260489" y="2225303"/>
                <a:ext cx="420115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所属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52" name="object 140"/>
              <p:cNvSpPr txBox="1"/>
              <p:nvPr/>
            </p:nvSpPr>
            <p:spPr>
              <a:xfrm>
                <a:off x="4732234" y="2027452"/>
                <a:ext cx="2317705" cy="1384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□昭和  □平成　　　年　　　月　　</a:t>
                </a: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日</a:t>
                </a:r>
                <a:endPara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29" name="object 140"/>
              <p:cNvSpPr txBox="1"/>
              <p:nvPr/>
            </p:nvSpPr>
            <p:spPr>
              <a:xfrm>
                <a:off x="4753119" y="2245688"/>
                <a:ext cx="2224686" cy="3847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</a:t>
                </a: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部・支店・工場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endParaRPr lang="en-US" altLang="ja-JP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　　　　　　　課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1" name="object 54"/>
              <p:cNvSpPr/>
              <p:nvPr/>
            </p:nvSpPr>
            <p:spPr>
              <a:xfrm>
                <a:off x="4260096" y="2225303"/>
                <a:ext cx="46114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h="432435">
                    <a:moveTo>
                      <a:pt x="0" y="432003"/>
                    </a:moveTo>
                    <a:lnTo>
                      <a:pt x="0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581845" y="1827290"/>
              <a:ext cx="6464949" cy="1562658"/>
              <a:chOff x="581845" y="1827290"/>
              <a:chExt cx="6464949" cy="1562658"/>
            </a:xfrm>
          </p:grpSpPr>
          <p:grpSp>
            <p:nvGrpSpPr>
              <p:cNvPr id="131" name="グループ化 130"/>
              <p:cNvGrpSpPr/>
              <p:nvPr/>
            </p:nvGrpSpPr>
            <p:grpSpPr>
              <a:xfrm>
                <a:off x="581845" y="1827290"/>
                <a:ext cx="6464949" cy="1562658"/>
                <a:chOff x="323989" y="1836520"/>
                <a:chExt cx="6902137" cy="2130402"/>
              </a:xfrm>
            </p:grpSpPr>
            <p:sp>
              <p:nvSpPr>
                <p:cNvPr id="132" name="object 6"/>
                <p:cNvSpPr/>
                <p:nvPr/>
              </p:nvSpPr>
              <p:spPr>
                <a:xfrm>
                  <a:off x="539750" y="3772079"/>
                  <a:ext cx="6686376" cy="194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noFill/>
              </p:spPr>
              <p:txBody>
                <a:bodyPr wrap="square" lIns="0" tIns="0" rIns="0" bIns="0" rtlCol="0" anchor="ctr"/>
                <a:lstStyle/>
                <a:p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3" name="object 6"/>
                <p:cNvSpPr/>
                <p:nvPr/>
              </p:nvSpPr>
              <p:spPr>
                <a:xfrm>
                  <a:off x="539509" y="3347972"/>
                  <a:ext cx="814950" cy="424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電話番号</a:t>
                  </a:r>
                  <a:endParaRPr lang="en-US" altLang="ja-JP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4" name="object 6"/>
                <p:cNvSpPr/>
                <p:nvPr/>
              </p:nvSpPr>
              <p:spPr>
                <a:xfrm>
                  <a:off x="544053" y="2988132"/>
                  <a:ext cx="810405" cy="35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住所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5" name="object 6"/>
                <p:cNvSpPr/>
                <p:nvPr/>
              </p:nvSpPr>
              <p:spPr>
                <a:xfrm>
                  <a:off x="544966" y="2372915"/>
                  <a:ext cx="810405" cy="61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氏</a:t>
                  </a:r>
                  <a:r>
                    <a:rPr lang="ja-JP" altLang="en-US" sz="900" spc="-22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名・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印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1" name="object 6"/>
                <p:cNvSpPr/>
                <p:nvPr/>
              </p:nvSpPr>
              <p:spPr>
                <a:xfrm>
                  <a:off x="544966" y="1836522"/>
                  <a:ext cx="810405" cy="539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被保険者</a:t>
                  </a:r>
                  <a:r>
                    <a:rPr lang="ja-JP" altLang="en-US" sz="900" spc="-1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証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の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3" name="object 5"/>
                <p:cNvSpPr/>
                <p:nvPr/>
              </p:nvSpPr>
              <p:spPr>
                <a:xfrm>
                  <a:off x="1311732" y="1836522"/>
                  <a:ext cx="1820883" cy="20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記号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4" name="object 17"/>
                <p:cNvSpPr/>
                <p:nvPr/>
              </p:nvSpPr>
              <p:spPr>
                <a:xfrm>
                  <a:off x="323989" y="1836520"/>
                  <a:ext cx="22970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34" h="2088514">
                      <a:moveTo>
                        <a:pt x="216001" y="0"/>
                      </a:moveTo>
                      <a:lnTo>
                        <a:pt x="36004" y="0"/>
                      </a:lnTo>
                      <a:lnTo>
                        <a:pt x="22025" y="2839"/>
                      </a:lnTo>
                      <a:lnTo>
                        <a:pt x="10577" y="10571"/>
                      </a:lnTo>
                      <a:lnTo>
                        <a:pt x="2841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41" y="2065979"/>
                      </a:lnTo>
                      <a:lnTo>
                        <a:pt x="10577" y="2077423"/>
                      </a:lnTo>
                      <a:lnTo>
                        <a:pt x="22025" y="2085154"/>
                      </a:lnTo>
                      <a:lnTo>
                        <a:pt x="36004" y="2087994"/>
                      </a:lnTo>
                      <a:lnTo>
                        <a:pt x="216001" y="2087994"/>
                      </a:lnTo>
                      <a:lnTo>
                        <a:pt x="216001" y="0"/>
                      </a:lnTo>
                      <a:close/>
                    </a:path>
                  </a:pathLst>
                </a:custGeom>
                <a:solidFill>
                  <a:srgbClr val="6D6E71"/>
                </a:solidFill>
              </p:spPr>
              <p:txBody>
                <a:bodyPr vert="eaVert" wrap="square" lIns="0" tIns="72000" rIns="0" bIns="0" rtlCol="0" anchor="ctr" anchorCtr="0"/>
                <a:lstStyle/>
                <a:p>
                  <a:r>
                    <a:rPr lang="ja-JP" altLang="en-US" sz="1000" b="1" dirty="0">
                      <a:solidFill>
                        <a:schemeClr val="bg1"/>
                      </a:solidFill>
                    </a:rPr>
                    <a:t>被保険者（申請者）</a:t>
                  </a:r>
                  <a:r>
                    <a:rPr lang="ja-JP" altLang="en-US" sz="1000" b="1" dirty="0" smtClean="0">
                      <a:solidFill>
                        <a:schemeClr val="bg1"/>
                      </a:solidFill>
                    </a:rPr>
                    <a:t>情報</a:t>
                  </a:r>
                  <a:endParaRPr lang="ja-JP" altLang="en-US" sz="1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object 22"/>
                <p:cNvSpPr/>
                <p:nvPr/>
              </p:nvSpPr>
              <p:spPr>
                <a:xfrm flipV="1">
                  <a:off x="539992" y="2153384"/>
                  <a:ext cx="6669399" cy="219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8" name="object 23"/>
                <p:cNvSpPr/>
                <p:nvPr/>
              </p:nvSpPr>
              <p:spPr>
                <a:xfrm flipV="1">
                  <a:off x="539992" y="2924436"/>
                  <a:ext cx="6686134" cy="63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80" name="object 25"/>
                <p:cNvSpPr/>
                <p:nvPr/>
              </p:nvSpPr>
              <p:spPr>
                <a:xfrm>
                  <a:off x="1371879" y="2555987"/>
                  <a:ext cx="2383603" cy="62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1990">
                      <a:moveTo>
                        <a:pt x="0" y="0"/>
                      </a:moveTo>
                      <a:lnTo>
                        <a:pt x="3221964" y="0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  <a:prstDash val="dash"/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89" name="object 66"/>
                <p:cNvSpPr txBox="1"/>
                <p:nvPr/>
              </p:nvSpPr>
              <p:spPr>
                <a:xfrm>
                  <a:off x="1311732" y="2413101"/>
                  <a:ext cx="666318" cy="10772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700" spc="-5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700" spc="12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フ</a:t>
                  </a:r>
                  <a:r>
                    <a:rPr sz="700" spc="6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リ</a:t>
                  </a:r>
                  <a:r>
                    <a:rPr sz="700" spc="21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ガ</a:t>
                  </a:r>
                  <a:r>
                    <a:rPr sz="700" spc="1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ナ</a:t>
                  </a:r>
                  <a:r>
                    <a:rPr sz="7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98" name="object 131"/>
                <p:cNvSpPr txBox="1"/>
                <p:nvPr/>
              </p:nvSpPr>
              <p:spPr>
                <a:xfrm>
                  <a:off x="1399551" y="3460254"/>
                  <a:ext cx="2134269" cy="123111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lang="en-US" altLang="ja-JP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TEL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　　　　　　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　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99" name="object 133"/>
                <p:cNvSpPr txBox="1"/>
                <p:nvPr/>
              </p:nvSpPr>
              <p:spPr>
                <a:xfrm>
                  <a:off x="1363982" y="3015061"/>
                  <a:ext cx="2354783" cy="17114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sz="800" spc="-7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〒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－　　　　　　　）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03" name="object 141"/>
                <p:cNvSpPr/>
                <p:nvPr/>
              </p:nvSpPr>
              <p:spPr>
                <a:xfrm>
                  <a:off x="1378826" y="3347974"/>
                  <a:ext cx="2033504" cy="362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0440" h="362585">
                      <a:moveTo>
                        <a:pt x="0" y="0"/>
                      </a:moveTo>
                      <a:lnTo>
                        <a:pt x="2250008" y="0"/>
                      </a:lnTo>
                      <a:lnTo>
                        <a:pt x="2250008" y="362534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2" name="object 142"/>
                <p:cNvSpPr/>
                <p:nvPr/>
              </p:nvSpPr>
              <p:spPr>
                <a:xfrm>
                  <a:off x="4373981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都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3" name="object 143"/>
                <p:cNvSpPr/>
                <p:nvPr/>
              </p:nvSpPr>
              <p:spPr>
                <a:xfrm>
                  <a:off x="4535982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道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4" name="object 144"/>
                <p:cNvSpPr/>
                <p:nvPr/>
              </p:nvSpPr>
              <p:spPr>
                <a:xfrm>
                  <a:off x="4373981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府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5" name="object 145"/>
                <p:cNvSpPr/>
                <p:nvPr/>
              </p:nvSpPr>
              <p:spPr>
                <a:xfrm>
                  <a:off x="4535982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県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7" name="object 5"/>
                <p:cNvSpPr/>
                <p:nvPr/>
              </p:nvSpPr>
              <p:spPr>
                <a:xfrm>
                  <a:off x="2541373" y="1836521"/>
                  <a:ext cx="2158552" cy="204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pPr marL="12700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番号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18" name="object 5"/>
                <p:cNvSpPr/>
                <p:nvPr/>
              </p:nvSpPr>
              <p:spPr>
                <a:xfrm>
                  <a:off x="4699924" y="1836521"/>
                  <a:ext cx="2526202" cy="210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72000" tIns="0" rIns="0" bIns="0" rtlCol="0" anchor="ctr" anchorCtr="0"/>
                <a:lstStyle/>
                <a:p>
                  <a:pPr marL="12700"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生年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月日　　　　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19" name="object 18"/>
                <p:cNvSpPr/>
                <p:nvPr/>
              </p:nvSpPr>
              <p:spPr>
                <a:xfrm>
                  <a:off x="323989" y="1836520"/>
                  <a:ext cx="688765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088514">
                      <a:moveTo>
                        <a:pt x="6912000" y="2052002"/>
                      </a:moveTo>
                      <a:lnTo>
                        <a:pt x="6909160" y="2065979"/>
                      </a:lnTo>
                      <a:lnTo>
                        <a:pt x="6901427" y="2077423"/>
                      </a:lnTo>
                      <a:lnTo>
                        <a:pt x="6889979" y="2085154"/>
                      </a:lnTo>
                      <a:lnTo>
                        <a:pt x="6875995" y="2087994"/>
                      </a:lnTo>
                      <a:lnTo>
                        <a:pt x="36004" y="2087994"/>
                      </a:lnTo>
                      <a:lnTo>
                        <a:pt x="22020" y="2085154"/>
                      </a:lnTo>
                      <a:lnTo>
                        <a:pt x="10572" y="2077423"/>
                      </a:lnTo>
                      <a:lnTo>
                        <a:pt x="2839" y="2065979"/>
                      </a:lnTo>
                      <a:lnTo>
                        <a:pt x="0" y="2052002"/>
                      </a:lnTo>
                      <a:lnTo>
                        <a:pt x="0" y="36004"/>
                      </a:lnTo>
                      <a:lnTo>
                        <a:pt x="2839" y="22025"/>
                      </a:lnTo>
                      <a:lnTo>
                        <a:pt x="10572" y="10577"/>
                      </a:lnTo>
                      <a:lnTo>
                        <a:pt x="22020" y="2841"/>
                      </a:lnTo>
                      <a:lnTo>
                        <a:pt x="36004" y="0"/>
                      </a:lnTo>
                      <a:lnTo>
                        <a:pt x="6875995" y="0"/>
                      </a:lnTo>
                      <a:lnTo>
                        <a:pt x="6889979" y="2841"/>
                      </a:lnTo>
                      <a:lnTo>
                        <a:pt x="6901427" y="10577"/>
                      </a:lnTo>
                      <a:lnTo>
                        <a:pt x="6909160" y="22025"/>
                      </a:lnTo>
                      <a:lnTo>
                        <a:pt x="6912000" y="36004"/>
                      </a:lnTo>
                      <a:lnTo>
                        <a:pt x="6912000" y="2052002"/>
                      </a:lnTo>
                      <a:close/>
                    </a:path>
                  </a:pathLst>
                </a:custGeom>
                <a:ln w="28803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20" name="object 27"/>
                <p:cNvSpPr/>
                <p:nvPr/>
              </p:nvSpPr>
              <p:spPr>
                <a:xfrm>
                  <a:off x="4699925" y="1854971"/>
                  <a:ext cx="1003003" cy="517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56285">
                      <a:moveTo>
                        <a:pt x="0" y="0"/>
                      </a:moveTo>
                      <a:lnTo>
                        <a:pt x="0" y="756005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p:grpSp>
          <p:pic>
            <p:nvPicPr>
              <p:cNvPr id="323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0441" y="2248609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4049</TotalTime>
  <Words>395</Words>
  <Application>Microsoft Office PowerPoint</Application>
  <PresentationFormat>ユーザー設定</PresentationFormat>
  <Paragraphs>120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健康保険組合連合会</dc:creator>
  <cp:lastModifiedBy>KENPO</cp:lastModifiedBy>
  <cp:revision>259</cp:revision>
  <cp:lastPrinted>2016-12-19T02:29:01Z</cp:lastPrinted>
  <dcterms:created xsi:type="dcterms:W3CDTF">2016-07-06T07:28:27Z</dcterms:created>
  <dcterms:modified xsi:type="dcterms:W3CDTF">2016-12-19T02:36:36Z</dcterms:modified>
</cp:coreProperties>
</file>