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56500" cy="10693400"/>
  <p:notesSz cx="6735763" cy="9866313"/>
  <p:defaultTextStyle>
    <a:defPPr>
      <a:defRPr lang="ja-JP"/>
    </a:defPPr>
    <a:lvl1pPr marL="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0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416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124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0832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54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24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3955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1663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E71"/>
    <a:srgbClr val="E8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98" y="756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208449A6-1AEE-4418-BE4F-63546894427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420DB1C0-56A4-419E-80E9-9A4794BCD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6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624" cy="493395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139" y="1"/>
            <a:ext cx="2918037" cy="493395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17433301-2191-4A11-9A52-B28FCFB480E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6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370" y="4686459"/>
            <a:ext cx="5388610" cy="4440555"/>
          </a:xfrm>
          <a:prstGeom prst="rect">
            <a:avLst/>
          </a:prstGeom>
        </p:spPr>
        <p:txBody>
          <a:bodyPr vert="horz" lIns="91385" tIns="45693" rIns="91385" bIns="456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9624" cy="493394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139" y="9371332"/>
            <a:ext cx="2918037" cy="493394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54B81276-88E0-4764-B79C-8FCE785BE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87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81276-88E0-4764-B79C-8FCE785BEC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1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321888"/>
            <a:ext cx="6423025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594"/>
            <a:ext cx="5289550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3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4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78462" y="428233"/>
            <a:ext cx="1700213" cy="91240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233"/>
            <a:ext cx="4974696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4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83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12" y="6871500"/>
            <a:ext cx="6423025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12" y="4532321"/>
            <a:ext cx="6423025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4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1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8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5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39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1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05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1221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73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6" y="2393639"/>
            <a:ext cx="3338766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6" y="3391194"/>
            <a:ext cx="3338766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38599" y="2393639"/>
            <a:ext cx="3340078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38599" y="3391194"/>
            <a:ext cx="3340078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61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1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7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7" y="425757"/>
            <a:ext cx="2486037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4383" y="425757"/>
            <a:ext cx="4224294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7" y="2237694"/>
            <a:ext cx="2486037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84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127" y="7485381"/>
            <a:ext cx="4533900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127" y="955475"/>
            <a:ext cx="4533900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708" indent="0">
              <a:buNone/>
              <a:defRPr sz="3000"/>
            </a:lvl2pPr>
            <a:lvl3pPr marL="995416" indent="0">
              <a:buNone/>
              <a:defRPr sz="2600"/>
            </a:lvl3pPr>
            <a:lvl4pPr marL="1493124" indent="0">
              <a:buNone/>
              <a:defRPr sz="2200"/>
            </a:lvl4pPr>
            <a:lvl5pPr marL="1990832" indent="0">
              <a:buNone/>
              <a:defRPr sz="2200"/>
            </a:lvl5pPr>
            <a:lvl6pPr marL="2488540" indent="0">
              <a:buNone/>
              <a:defRPr sz="2200"/>
            </a:lvl6pPr>
            <a:lvl7pPr marL="2986248" indent="0">
              <a:buNone/>
              <a:defRPr sz="2200"/>
            </a:lvl7pPr>
            <a:lvl8pPr marL="3483955" indent="0">
              <a:buNone/>
              <a:defRPr sz="2200"/>
            </a:lvl8pPr>
            <a:lvl9pPr marL="3981663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127" y="8369073"/>
            <a:ext cx="4533900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1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825" y="428232"/>
            <a:ext cx="6800850" cy="1782233"/>
          </a:xfrm>
          <a:prstGeom prst="rect">
            <a:avLst/>
          </a:prstGeom>
        </p:spPr>
        <p:txBody>
          <a:bodyPr vert="horz" lIns="99542" tIns="49771" rIns="99542" bIns="4977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495129"/>
            <a:ext cx="6800850" cy="7057150"/>
          </a:xfrm>
          <a:prstGeom prst="rect">
            <a:avLst/>
          </a:prstGeom>
        </p:spPr>
        <p:txBody>
          <a:bodyPr vert="horz" lIns="99542" tIns="49771" rIns="99542" bIns="4977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825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1804" y="9911199"/>
            <a:ext cx="2392892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5492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99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416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281" indent="-373281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775" indent="-311067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270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978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686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394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101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809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517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0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16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124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832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54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24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955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663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1799620" y="1309123"/>
            <a:ext cx="4589612" cy="441769"/>
            <a:chOff x="681906" y="490890"/>
            <a:chExt cx="4589612" cy="441769"/>
          </a:xfrm>
        </p:grpSpPr>
        <p:sp>
          <p:nvSpPr>
            <p:cNvPr id="197" name="object 62"/>
            <p:cNvSpPr txBox="1"/>
            <p:nvPr/>
          </p:nvSpPr>
          <p:spPr>
            <a:xfrm>
              <a:off x="681906" y="590918"/>
              <a:ext cx="943764" cy="2308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5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5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0" name="object 62"/>
            <p:cNvSpPr txBox="1"/>
            <p:nvPr/>
          </p:nvSpPr>
          <p:spPr>
            <a:xfrm>
              <a:off x="3130178" y="572985"/>
              <a:ext cx="2141340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支給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申請書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(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治療用装具</a:t>
              </a:r>
              <a:r>
                <a:rPr lang="en-US" altLang="ja-JP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)</a:t>
              </a:r>
              <a:endParaRPr sz="1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1" name="object 62"/>
            <p:cNvSpPr txBox="1"/>
            <p:nvPr/>
          </p:nvSpPr>
          <p:spPr>
            <a:xfrm>
              <a:off x="2266082" y="512872"/>
              <a:ext cx="1563765" cy="33855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2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療養費</a:t>
              </a:r>
              <a:endParaRPr sz="2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4" name="object 62"/>
            <p:cNvSpPr txBox="1"/>
            <p:nvPr/>
          </p:nvSpPr>
          <p:spPr>
            <a:xfrm>
              <a:off x="1926453" y="522164"/>
              <a:ext cx="1563765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endParaRPr sz="2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6" name="object 62"/>
            <p:cNvSpPr txBox="1"/>
            <p:nvPr/>
          </p:nvSpPr>
          <p:spPr>
            <a:xfrm>
              <a:off x="1507020" y="732604"/>
              <a:ext cx="943764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3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家　  族</a:t>
              </a:r>
              <a:endParaRPr sz="13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7" name="object 62"/>
            <p:cNvSpPr txBox="1"/>
            <p:nvPr/>
          </p:nvSpPr>
          <p:spPr>
            <a:xfrm>
              <a:off x="1511139" y="490890"/>
              <a:ext cx="729159" cy="2000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3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endParaRPr sz="13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</p:grp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050850"/>
              </p:ext>
            </p:extLst>
          </p:nvPr>
        </p:nvGraphicFramePr>
        <p:xfrm>
          <a:off x="947715" y="450156"/>
          <a:ext cx="5760639" cy="790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871"/>
                <a:gridCol w="634846"/>
                <a:gridCol w="634846"/>
                <a:gridCol w="634846"/>
                <a:gridCol w="634846"/>
                <a:gridCol w="2539384"/>
              </a:tblGrid>
              <a:tr h="1768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支給決定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並びに支出伺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常務理事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事務長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担当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支給決定額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　　　　　　　　　　　　　　　　　　　　　　</a:t>
                      </a:r>
                      <a:br>
                        <a:rPr lang="ja-JP" altLang="en-US" sz="1100" u="none" strike="noStrike" dirty="0">
                          <a:effectLst/>
                        </a:rPr>
                      </a:br>
                      <a:r>
                        <a:rPr lang="ja-JP" altLang="en-US" sz="1100" u="none" strike="noStrike" dirty="0">
                          <a:effectLst/>
                        </a:rPr>
                        <a:t>　　　　　　　　　　　　　　　　　　　　　　　　</a:t>
                      </a:r>
                      <a:r>
                        <a:rPr lang="ja-JP" altLang="en-US" sz="900" u="none" strike="noStrike" dirty="0">
                          <a:effectLst/>
                        </a:rPr>
                        <a:t>円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8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4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支給期間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 smtClean="0">
                          <a:effectLst/>
                        </a:rPr>
                        <a:t>令和</a:t>
                      </a:r>
                      <a:r>
                        <a:rPr lang="ja-JP" altLang="en-US" sz="900" u="none" strike="noStrike" dirty="0">
                          <a:effectLst/>
                        </a:rPr>
                        <a:t>　　　　　年　　　　月　　　　</a:t>
                      </a:r>
                      <a:r>
                        <a:rPr lang="ja-JP" altLang="en-US" sz="900" u="none" strike="noStrike" dirty="0" smtClean="0">
                          <a:effectLst/>
                        </a:rPr>
                        <a:t>日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90121" y="6807492"/>
            <a:ext cx="5596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+mj-ea"/>
                <a:ea typeface="+mj-ea"/>
              </a:rPr>
              <a:t>【</a:t>
            </a:r>
            <a:r>
              <a:rPr kumimoji="1" lang="ja-JP" altLang="en-US" sz="1000" dirty="0" smtClean="0">
                <a:latin typeface="+mj-ea"/>
                <a:ea typeface="+mj-ea"/>
              </a:rPr>
              <a:t>添付書類</a:t>
            </a:r>
            <a:r>
              <a:rPr kumimoji="1" lang="en-US" altLang="ja-JP" sz="1000" dirty="0" smtClean="0">
                <a:latin typeface="+mj-ea"/>
                <a:ea typeface="+mj-ea"/>
              </a:rPr>
              <a:t>】</a:t>
            </a:r>
            <a:r>
              <a:rPr kumimoji="1" lang="ja-JP" altLang="en-US" sz="1000" dirty="0" smtClean="0">
                <a:latin typeface="+mj-ea"/>
                <a:ea typeface="+mj-ea"/>
              </a:rPr>
              <a:t>①</a:t>
            </a:r>
            <a:r>
              <a:rPr kumimoji="1" lang="ja-JP" altLang="en-US" sz="1000" b="1" dirty="0" smtClean="0">
                <a:latin typeface="+mj-ea"/>
                <a:ea typeface="+mj-ea"/>
              </a:rPr>
              <a:t>医師の装具装着証明（原本） </a:t>
            </a:r>
            <a:r>
              <a:rPr kumimoji="1" lang="ja-JP" altLang="en-US" sz="1000" dirty="0" smtClean="0">
                <a:latin typeface="+mj-ea"/>
                <a:ea typeface="+mj-ea"/>
              </a:rPr>
              <a:t>②装具の</a:t>
            </a:r>
            <a:r>
              <a:rPr kumimoji="1" lang="ja-JP" altLang="en-US" sz="1000" b="1" dirty="0" smtClean="0">
                <a:latin typeface="+mj-ea"/>
                <a:ea typeface="+mj-ea"/>
              </a:rPr>
              <a:t>領収証（原本）</a:t>
            </a:r>
            <a:r>
              <a:rPr kumimoji="1" lang="ja-JP" altLang="en-US" sz="1000" dirty="0" smtClean="0">
                <a:latin typeface="+mj-ea"/>
                <a:ea typeface="+mj-ea"/>
              </a:rPr>
              <a:t>を申請書に添付してください。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grpSp>
        <p:nvGrpSpPr>
          <p:cNvPr id="142" name="グループ化 141"/>
          <p:cNvGrpSpPr/>
          <p:nvPr/>
        </p:nvGrpSpPr>
        <p:grpSpPr>
          <a:xfrm>
            <a:off x="581845" y="1827290"/>
            <a:ext cx="6468094" cy="1562658"/>
            <a:chOff x="581845" y="1827290"/>
            <a:chExt cx="6468094" cy="1562658"/>
          </a:xfrm>
        </p:grpSpPr>
        <p:grpSp>
          <p:nvGrpSpPr>
            <p:cNvPr id="147" name="グループ化 146"/>
            <p:cNvGrpSpPr/>
            <p:nvPr/>
          </p:nvGrpSpPr>
          <p:grpSpPr>
            <a:xfrm>
              <a:off x="4260096" y="2027452"/>
              <a:ext cx="2789843" cy="649012"/>
              <a:chOff x="4260096" y="2027452"/>
              <a:chExt cx="2789843" cy="649012"/>
            </a:xfrm>
          </p:grpSpPr>
          <p:sp>
            <p:nvSpPr>
              <p:cNvPr id="177" name="object 6"/>
              <p:cNvSpPr/>
              <p:nvPr/>
            </p:nvSpPr>
            <p:spPr>
              <a:xfrm>
                <a:off x="4260489" y="2225303"/>
                <a:ext cx="420115" cy="451161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2088514">
                    <a:moveTo>
                      <a:pt x="1007986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39" y="2065979"/>
                    </a:lnTo>
                    <a:lnTo>
                      <a:pt x="10571" y="2077423"/>
                    </a:lnTo>
                    <a:lnTo>
                      <a:pt x="22015" y="2085154"/>
                    </a:lnTo>
                    <a:lnTo>
                      <a:pt x="35991" y="2087994"/>
                    </a:lnTo>
                    <a:lnTo>
                      <a:pt x="1007986" y="2087994"/>
                    </a:lnTo>
                    <a:lnTo>
                      <a:pt x="10079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/>
              <a:lstStyle/>
              <a:p>
                <a:pPr algn="ctr"/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所属</a:t>
                </a:r>
                <a:endPara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179" name="object 140"/>
              <p:cNvSpPr txBox="1"/>
              <p:nvPr/>
            </p:nvSpPr>
            <p:spPr>
              <a:xfrm>
                <a:off x="4732234" y="2027452"/>
                <a:ext cx="2317705" cy="1384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□昭和  □平成　　　年　　　月　　</a:t>
                </a:r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</a:t>
                </a: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日</a:t>
                </a:r>
                <a:endPara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182" name="object 140"/>
              <p:cNvSpPr txBox="1"/>
              <p:nvPr/>
            </p:nvSpPr>
            <p:spPr>
              <a:xfrm>
                <a:off x="4753119" y="2245688"/>
                <a:ext cx="2224686" cy="38472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　　　　　　　</a:t>
                </a:r>
                <a:r>
                  <a:rPr lang="ja-JP" altLang="en-US" sz="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部・支店・工場</a:t>
                </a:r>
                <a:endPara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marL="12700">
                  <a:lnSpc>
                    <a:spcPct val="100000"/>
                  </a:lnSpc>
                </a:pPr>
                <a:endParaRPr lang="en-US" altLang="ja-JP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marL="12700">
                  <a:lnSpc>
                    <a:spcPct val="100000"/>
                  </a:lnSpc>
                </a:pPr>
                <a:r>
                  <a:rPr lang="ja-JP" altLang="en-US" sz="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　　　　　　　　　　　　　　課</a:t>
                </a:r>
                <a:endPara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183" name="object 54"/>
              <p:cNvSpPr/>
              <p:nvPr/>
            </p:nvSpPr>
            <p:spPr>
              <a:xfrm>
                <a:off x="4260096" y="2225303"/>
                <a:ext cx="46114" cy="451161"/>
              </a:xfrm>
              <a:custGeom>
                <a:avLst/>
                <a:gdLst/>
                <a:ahLst/>
                <a:cxnLst/>
                <a:rect l="l" t="t" r="r" b="b"/>
                <a:pathLst>
                  <a:path h="432435">
                    <a:moveTo>
                      <a:pt x="0" y="432003"/>
                    </a:moveTo>
                    <a:lnTo>
                      <a:pt x="0" y="0"/>
                    </a:lnTo>
                  </a:path>
                </a:pathLst>
              </a:custGeom>
              <a:ln w="16205">
                <a:solidFill>
                  <a:srgbClr val="221915"/>
                </a:solidFill>
              </a:ln>
            </p:spPr>
            <p:txBody>
              <a:bodyPr wrap="square" lIns="0" tIns="0" rIns="0" bIns="0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149" name="グループ化 148"/>
            <p:cNvGrpSpPr/>
            <p:nvPr/>
          </p:nvGrpSpPr>
          <p:grpSpPr>
            <a:xfrm>
              <a:off x="581845" y="1827290"/>
              <a:ext cx="6464949" cy="1562658"/>
              <a:chOff x="581845" y="1827290"/>
              <a:chExt cx="6464949" cy="1562658"/>
            </a:xfrm>
          </p:grpSpPr>
          <p:grpSp>
            <p:nvGrpSpPr>
              <p:cNvPr id="153" name="グループ化 152"/>
              <p:cNvGrpSpPr/>
              <p:nvPr/>
            </p:nvGrpSpPr>
            <p:grpSpPr>
              <a:xfrm>
                <a:off x="581845" y="1827290"/>
                <a:ext cx="6464949" cy="1562658"/>
                <a:chOff x="323989" y="1836520"/>
                <a:chExt cx="6902137" cy="2130402"/>
              </a:xfrm>
            </p:grpSpPr>
            <p:sp>
              <p:nvSpPr>
                <p:cNvPr id="155" name="object 6"/>
                <p:cNvSpPr/>
                <p:nvPr/>
              </p:nvSpPr>
              <p:spPr>
                <a:xfrm>
                  <a:off x="539750" y="3772079"/>
                  <a:ext cx="6686376" cy="194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noFill/>
              </p:spPr>
              <p:txBody>
                <a:bodyPr wrap="square" lIns="0" tIns="0" rIns="0" bIns="0" rtlCol="0" anchor="ctr"/>
                <a:lstStyle/>
                <a:p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56" name="object 6"/>
                <p:cNvSpPr/>
                <p:nvPr/>
              </p:nvSpPr>
              <p:spPr>
                <a:xfrm>
                  <a:off x="539509" y="3347972"/>
                  <a:ext cx="814950" cy="4241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電話番号</a:t>
                  </a:r>
                  <a:endParaRPr lang="en-US" altLang="ja-JP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57" name="object 6"/>
                <p:cNvSpPr/>
                <p:nvPr/>
              </p:nvSpPr>
              <p:spPr>
                <a:xfrm>
                  <a:off x="544053" y="2988132"/>
                  <a:ext cx="810405" cy="359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自宅住所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58" name="object 6"/>
                <p:cNvSpPr/>
                <p:nvPr/>
              </p:nvSpPr>
              <p:spPr>
                <a:xfrm>
                  <a:off x="544966" y="2372915"/>
                  <a:ext cx="810405" cy="615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氏</a:t>
                  </a:r>
                  <a:r>
                    <a:rPr lang="ja-JP" altLang="en-US" sz="900" spc="-22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名・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印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59" name="object 6"/>
                <p:cNvSpPr/>
                <p:nvPr/>
              </p:nvSpPr>
              <p:spPr>
                <a:xfrm>
                  <a:off x="544966" y="1836522"/>
                  <a:ext cx="810405" cy="5394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被保険者</a:t>
                  </a:r>
                  <a:r>
                    <a:rPr lang="ja-JP" altLang="en-US" sz="900" spc="-1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証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の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60" name="object 5"/>
                <p:cNvSpPr/>
                <p:nvPr/>
              </p:nvSpPr>
              <p:spPr>
                <a:xfrm>
                  <a:off x="1311732" y="1836522"/>
                  <a:ext cx="1820883" cy="204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180000" tIns="0" rIns="0" bIns="0" rtlCol="0" anchor="ctr" anchorCtr="0"/>
                <a:lstStyle/>
                <a:p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記号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61" name="object 17"/>
                <p:cNvSpPr/>
                <p:nvPr/>
              </p:nvSpPr>
              <p:spPr>
                <a:xfrm>
                  <a:off x="323989" y="1836520"/>
                  <a:ext cx="229704" cy="1935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534" h="2088514">
                      <a:moveTo>
                        <a:pt x="216001" y="0"/>
                      </a:moveTo>
                      <a:lnTo>
                        <a:pt x="36004" y="0"/>
                      </a:lnTo>
                      <a:lnTo>
                        <a:pt x="22025" y="2839"/>
                      </a:lnTo>
                      <a:lnTo>
                        <a:pt x="10577" y="10571"/>
                      </a:lnTo>
                      <a:lnTo>
                        <a:pt x="2841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41" y="2065979"/>
                      </a:lnTo>
                      <a:lnTo>
                        <a:pt x="10577" y="2077423"/>
                      </a:lnTo>
                      <a:lnTo>
                        <a:pt x="22025" y="2085154"/>
                      </a:lnTo>
                      <a:lnTo>
                        <a:pt x="36004" y="2087994"/>
                      </a:lnTo>
                      <a:lnTo>
                        <a:pt x="216001" y="2087994"/>
                      </a:lnTo>
                      <a:lnTo>
                        <a:pt x="216001" y="0"/>
                      </a:lnTo>
                      <a:close/>
                    </a:path>
                  </a:pathLst>
                </a:custGeom>
                <a:solidFill>
                  <a:srgbClr val="6D6E71"/>
                </a:solidFill>
              </p:spPr>
              <p:txBody>
                <a:bodyPr vert="eaVert" wrap="square" lIns="0" tIns="72000" rIns="0" bIns="0" rtlCol="0" anchor="ctr" anchorCtr="0"/>
                <a:lstStyle/>
                <a:p>
                  <a:r>
                    <a:rPr lang="ja-JP" altLang="en-US" sz="1000" b="1" dirty="0">
                      <a:solidFill>
                        <a:schemeClr val="bg1"/>
                      </a:solidFill>
                    </a:rPr>
                    <a:t>被保険者（申請者）</a:t>
                  </a:r>
                  <a:r>
                    <a:rPr lang="ja-JP" altLang="en-US" sz="1000" b="1" dirty="0" smtClean="0">
                      <a:solidFill>
                        <a:schemeClr val="bg1"/>
                      </a:solidFill>
                    </a:rPr>
                    <a:t>情報</a:t>
                  </a:r>
                  <a:endParaRPr lang="ja-JP" altLang="en-US" sz="1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2" name="object 22"/>
                <p:cNvSpPr/>
                <p:nvPr/>
              </p:nvSpPr>
              <p:spPr>
                <a:xfrm flipV="1">
                  <a:off x="539992" y="2153384"/>
                  <a:ext cx="6669399" cy="2195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6075">
                      <a:moveTo>
                        <a:pt x="0" y="0"/>
                      </a:moveTo>
                      <a:lnTo>
                        <a:pt x="6695998" y="0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63" name="object 23"/>
                <p:cNvSpPr/>
                <p:nvPr/>
              </p:nvSpPr>
              <p:spPr>
                <a:xfrm flipV="1">
                  <a:off x="539992" y="2924436"/>
                  <a:ext cx="6686134" cy="635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6075">
                      <a:moveTo>
                        <a:pt x="0" y="0"/>
                      </a:moveTo>
                      <a:lnTo>
                        <a:pt x="6695998" y="0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64" name="object 25"/>
                <p:cNvSpPr/>
                <p:nvPr/>
              </p:nvSpPr>
              <p:spPr>
                <a:xfrm>
                  <a:off x="1371879" y="2555987"/>
                  <a:ext cx="2383603" cy="623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1990">
                      <a:moveTo>
                        <a:pt x="0" y="0"/>
                      </a:moveTo>
                      <a:lnTo>
                        <a:pt x="3221964" y="0"/>
                      </a:lnTo>
                    </a:path>
                  </a:pathLst>
                </a:custGeom>
                <a:ln w="5397">
                  <a:solidFill>
                    <a:srgbClr val="231F20"/>
                  </a:solidFill>
                  <a:prstDash val="dash"/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65" name="object 66"/>
                <p:cNvSpPr txBox="1"/>
                <p:nvPr/>
              </p:nvSpPr>
              <p:spPr>
                <a:xfrm>
                  <a:off x="1311732" y="2413101"/>
                  <a:ext cx="666318" cy="10772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</a:pPr>
                  <a:r>
                    <a:rPr sz="700" spc="-5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sz="700" spc="12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フ</a:t>
                  </a:r>
                  <a:r>
                    <a:rPr sz="700" spc="6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リ</a:t>
                  </a:r>
                  <a:r>
                    <a:rPr sz="700" spc="21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ガ</a:t>
                  </a:r>
                  <a:r>
                    <a:rPr sz="700" spc="1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ナ</a:t>
                  </a:r>
                  <a:r>
                    <a:rPr sz="7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）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166" name="object 131"/>
                <p:cNvSpPr txBox="1"/>
                <p:nvPr/>
              </p:nvSpPr>
              <p:spPr>
                <a:xfrm>
                  <a:off x="1399551" y="3460254"/>
                  <a:ext cx="2134269" cy="123111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/>
                  <a:r>
                    <a:rPr lang="en-US" altLang="ja-JP" sz="800" dirty="0" smtClean="0">
                      <a:solidFill>
                        <a:srgbClr val="231F20"/>
                      </a:solidFill>
                      <a:latin typeface="Meiryo UI"/>
                      <a:cs typeface="Meiryo UI"/>
                    </a:rPr>
                    <a:t>TEL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Meiryo UI"/>
                      <a:cs typeface="Meiryo UI"/>
                    </a:rPr>
                    <a:t>　　　　　　</a:t>
                  </a:r>
                  <a:r>
                    <a:rPr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　　　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）</a:t>
                  </a:r>
                  <a:endParaRPr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167" name="object 133"/>
                <p:cNvSpPr txBox="1"/>
                <p:nvPr/>
              </p:nvSpPr>
              <p:spPr>
                <a:xfrm>
                  <a:off x="1363982" y="3015061"/>
                  <a:ext cx="2354783" cy="17114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/>
                  <a:r>
                    <a:rPr sz="800" spc="-7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〒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－　　　　　　　）</a:t>
                  </a:r>
                  <a:endParaRPr lang="ja-JP" altLang="en-US"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168" name="object 141"/>
                <p:cNvSpPr/>
                <p:nvPr/>
              </p:nvSpPr>
              <p:spPr>
                <a:xfrm>
                  <a:off x="1378826" y="3347974"/>
                  <a:ext cx="2033504" cy="362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0440" h="362585">
                      <a:moveTo>
                        <a:pt x="0" y="0"/>
                      </a:moveTo>
                      <a:lnTo>
                        <a:pt x="2250008" y="0"/>
                      </a:lnTo>
                      <a:lnTo>
                        <a:pt x="2250008" y="362534"/>
                      </a:lnTo>
                    </a:path>
                  </a:pathLst>
                </a:custGeom>
                <a:ln w="5397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69" name="object 142"/>
                <p:cNvSpPr/>
                <p:nvPr/>
              </p:nvSpPr>
              <p:spPr>
                <a:xfrm>
                  <a:off x="4373981" y="3046742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都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70" name="object 143"/>
                <p:cNvSpPr/>
                <p:nvPr/>
              </p:nvSpPr>
              <p:spPr>
                <a:xfrm>
                  <a:off x="4535982" y="3046742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道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71" name="object 144"/>
                <p:cNvSpPr/>
                <p:nvPr/>
              </p:nvSpPr>
              <p:spPr>
                <a:xfrm>
                  <a:off x="4373981" y="3208743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府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72" name="object 145"/>
                <p:cNvSpPr/>
                <p:nvPr/>
              </p:nvSpPr>
              <p:spPr>
                <a:xfrm>
                  <a:off x="4535982" y="3208743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県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73" name="object 5"/>
                <p:cNvSpPr/>
                <p:nvPr/>
              </p:nvSpPr>
              <p:spPr>
                <a:xfrm>
                  <a:off x="2541373" y="1836521"/>
                  <a:ext cx="2157834" cy="2104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180000" tIns="0" rIns="0" bIns="0" rtlCol="0" anchor="ctr" anchorCtr="0"/>
                <a:lstStyle/>
                <a:p>
                  <a:pPr marL="12700">
                    <a:lnSpc>
                      <a:spcPct val="100000"/>
                    </a:lnSpc>
                  </a:pPr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番号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174" name="object 5"/>
                <p:cNvSpPr/>
                <p:nvPr/>
              </p:nvSpPr>
              <p:spPr>
                <a:xfrm>
                  <a:off x="4699208" y="1836521"/>
                  <a:ext cx="2526918" cy="204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72000" tIns="0" rIns="0" bIns="0" rtlCol="0" anchor="ctr" anchorCtr="0"/>
                <a:lstStyle/>
                <a:p>
                  <a:pPr marL="12700" algn="ctr"/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生年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月日　　　　</a:t>
                  </a:r>
                  <a:endParaRPr lang="ja-JP" altLang="en-US"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175" name="object 18"/>
                <p:cNvSpPr/>
                <p:nvPr/>
              </p:nvSpPr>
              <p:spPr>
                <a:xfrm>
                  <a:off x="323989" y="1836520"/>
                  <a:ext cx="6887654" cy="1935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088514">
                      <a:moveTo>
                        <a:pt x="6912000" y="2052002"/>
                      </a:moveTo>
                      <a:lnTo>
                        <a:pt x="6909160" y="2065979"/>
                      </a:lnTo>
                      <a:lnTo>
                        <a:pt x="6901427" y="2077423"/>
                      </a:lnTo>
                      <a:lnTo>
                        <a:pt x="6889979" y="2085154"/>
                      </a:lnTo>
                      <a:lnTo>
                        <a:pt x="6875995" y="2087994"/>
                      </a:lnTo>
                      <a:lnTo>
                        <a:pt x="36004" y="2087994"/>
                      </a:lnTo>
                      <a:lnTo>
                        <a:pt x="22020" y="2085154"/>
                      </a:lnTo>
                      <a:lnTo>
                        <a:pt x="10572" y="2077423"/>
                      </a:lnTo>
                      <a:lnTo>
                        <a:pt x="2839" y="2065979"/>
                      </a:lnTo>
                      <a:lnTo>
                        <a:pt x="0" y="2052002"/>
                      </a:lnTo>
                      <a:lnTo>
                        <a:pt x="0" y="36004"/>
                      </a:lnTo>
                      <a:lnTo>
                        <a:pt x="2839" y="22025"/>
                      </a:lnTo>
                      <a:lnTo>
                        <a:pt x="10572" y="10577"/>
                      </a:lnTo>
                      <a:lnTo>
                        <a:pt x="22020" y="2841"/>
                      </a:lnTo>
                      <a:lnTo>
                        <a:pt x="36004" y="0"/>
                      </a:lnTo>
                      <a:lnTo>
                        <a:pt x="6875995" y="0"/>
                      </a:lnTo>
                      <a:lnTo>
                        <a:pt x="6889979" y="2841"/>
                      </a:lnTo>
                      <a:lnTo>
                        <a:pt x="6901427" y="10577"/>
                      </a:lnTo>
                      <a:lnTo>
                        <a:pt x="6909160" y="22025"/>
                      </a:lnTo>
                      <a:lnTo>
                        <a:pt x="6912000" y="36004"/>
                      </a:lnTo>
                      <a:lnTo>
                        <a:pt x="6912000" y="2052002"/>
                      </a:lnTo>
                      <a:close/>
                    </a:path>
                  </a:pathLst>
                </a:custGeom>
                <a:ln w="28803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176" name="object 27"/>
                <p:cNvSpPr/>
                <p:nvPr/>
              </p:nvSpPr>
              <p:spPr>
                <a:xfrm>
                  <a:off x="4699925" y="1854971"/>
                  <a:ext cx="1003003" cy="5179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756285">
                      <a:moveTo>
                        <a:pt x="0" y="0"/>
                      </a:moveTo>
                      <a:lnTo>
                        <a:pt x="0" y="756005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</p:grpSp>
          <p:pic>
            <p:nvPicPr>
              <p:cNvPr id="154" name="Picture 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00441" y="2248609"/>
                <a:ext cx="420902" cy="404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84" name="グループ化 183"/>
          <p:cNvGrpSpPr/>
          <p:nvPr/>
        </p:nvGrpSpPr>
        <p:grpSpPr>
          <a:xfrm>
            <a:off x="575805" y="7062495"/>
            <a:ext cx="6563397" cy="3298108"/>
            <a:chOff x="566280" y="6995754"/>
            <a:chExt cx="6563397" cy="3298108"/>
          </a:xfrm>
        </p:grpSpPr>
        <p:sp>
          <p:nvSpPr>
            <p:cNvPr id="185" name="正方形/長方形 184"/>
            <p:cNvSpPr/>
            <p:nvPr/>
          </p:nvSpPr>
          <p:spPr>
            <a:xfrm>
              <a:off x="6531033" y="10103498"/>
              <a:ext cx="598644" cy="1635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（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>2019.5</a:t>
              </a:r>
              <a:r>
                <a:rPr kumimoji="1" lang="ja-JP" altLang="en-US" sz="800" dirty="0" smtClean="0">
                  <a:solidFill>
                    <a:schemeClr val="tx1"/>
                  </a:solidFill>
                </a:rPr>
                <a:t>）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186" name="グループ化 185"/>
            <p:cNvGrpSpPr/>
            <p:nvPr/>
          </p:nvGrpSpPr>
          <p:grpSpPr>
            <a:xfrm>
              <a:off x="566280" y="6995754"/>
              <a:ext cx="6500639" cy="3298108"/>
              <a:chOff x="566280" y="6995754"/>
              <a:chExt cx="6500639" cy="3298108"/>
            </a:xfrm>
          </p:grpSpPr>
          <p:pic>
            <p:nvPicPr>
              <p:cNvPr id="187" name="Picture 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49644" y="8515298"/>
                <a:ext cx="420902" cy="404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88" name="グループ化 187"/>
              <p:cNvGrpSpPr/>
              <p:nvPr/>
            </p:nvGrpSpPr>
            <p:grpSpPr>
              <a:xfrm>
                <a:off x="566280" y="6995754"/>
                <a:ext cx="6500639" cy="3298108"/>
                <a:chOff x="0" y="0"/>
                <a:chExt cx="6500639" cy="3298108"/>
              </a:xfrm>
            </p:grpSpPr>
            <p:sp>
              <p:nvSpPr>
                <p:cNvPr id="189" name="object 2"/>
                <p:cNvSpPr/>
                <p:nvPr/>
              </p:nvSpPr>
              <p:spPr>
                <a:xfrm>
                  <a:off x="2974940" y="2683384"/>
                  <a:ext cx="399275" cy="3846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1224279">
                      <a:moveTo>
                        <a:pt x="1007999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1188021"/>
                      </a:lnTo>
                      <a:lnTo>
                        <a:pt x="2839" y="1202005"/>
                      </a:lnTo>
                      <a:lnTo>
                        <a:pt x="10571" y="1213453"/>
                      </a:lnTo>
                      <a:lnTo>
                        <a:pt x="22015" y="1221186"/>
                      </a:lnTo>
                      <a:lnTo>
                        <a:pt x="35991" y="1224026"/>
                      </a:lnTo>
                      <a:lnTo>
                        <a:pt x="1007999" y="1224026"/>
                      </a:lnTo>
                      <a:lnTo>
                        <a:pt x="1007999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 anchorCtr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</a:pPr>
                  <a:r>
                    <a:rPr lang="ja-JP" altLang="en-US" sz="8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備考欄</a:t>
                  </a:r>
                </a:p>
              </p:txBody>
            </p:sp>
            <p:grpSp>
              <p:nvGrpSpPr>
                <p:cNvPr id="190" name="グループ化 189"/>
                <p:cNvGrpSpPr/>
                <p:nvPr/>
              </p:nvGrpSpPr>
              <p:grpSpPr>
                <a:xfrm>
                  <a:off x="0" y="0"/>
                  <a:ext cx="6500639" cy="3298108"/>
                  <a:chOff x="0" y="0"/>
                  <a:chExt cx="6500639" cy="3298108"/>
                </a:xfrm>
              </p:grpSpPr>
              <p:sp>
                <p:nvSpPr>
                  <p:cNvPr id="191" name="正方形/長方形 190"/>
                  <p:cNvSpPr/>
                  <p:nvPr/>
                </p:nvSpPr>
                <p:spPr>
                  <a:xfrm>
                    <a:off x="1739523" y="3068358"/>
                    <a:ext cx="2821711" cy="2297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900">
                        <a:solidFill>
                          <a:schemeClr val="tx1"/>
                        </a:solidFill>
                      </a:rPr>
                      <a:t>三協・立山</a:t>
                    </a:r>
                    <a:r>
                      <a:rPr kumimoji="1" lang="ja-JP" altLang="en-US" sz="900">
                        <a:solidFill>
                          <a:schemeClr val="tx1"/>
                        </a:solidFill>
                      </a:rPr>
                      <a:t>健康保険組合</a:t>
                    </a:r>
                  </a:p>
                </p:txBody>
              </p:sp>
              <p:grpSp>
                <p:nvGrpSpPr>
                  <p:cNvPr id="192" name="グループ化 191"/>
                  <p:cNvGrpSpPr/>
                  <p:nvPr/>
                </p:nvGrpSpPr>
                <p:grpSpPr>
                  <a:xfrm>
                    <a:off x="0" y="0"/>
                    <a:ext cx="6500639" cy="3068335"/>
                    <a:chOff x="0" y="0"/>
                    <a:chExt cx="6500639" cy="3068335"/>
                  </a:xfrm>
                </p:grpSpPr>
                <p:sp>
                  <p:nvSpPr>
                    <p:cNvPr id="194" name="object 61"/>
                    <p:cNvSpPr txBox="1"/>
                    <p:nvPr/>
                  </p:nvSpPr>
                  <p:spPr>
                    <a:xfrm>
                      <a:off x="1035939" y="1248502"/>
                      <a:ext cx="3267525" cy="123111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800" b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▼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「２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.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代理人」の場合は必ず記入・押印ください。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(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押印省略不可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)</a:t>
                      </a:r>
                      <a:endParaRPr sz="8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/>
                      </a:endParaRPr>
                    </a:p>
                  </p:txBody>
                </p:sp>
                <p:sp>
                  <p:nvSpPr>
                    <p:cNvPr id="195" name="object 78"/>
                    <p:cNvSpPr txBox="1"/>
                    <p:nvPr/>
                  </p:nvSpPr>
                  <p:spPr>
                    <a:xfrm>
                      <a:off x="1003950" y="823277"/>
                      <a:ext cx="1429471" cy="123111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12700"/>
                      <a:r>
                        <a:rPr lang="ja-JP" altLang="en-US" sz="800" b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▼カタカナ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でご記入ください。</a:t>
                      </a:r>
                      <a:endParaRPr sz="8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/>
                      </a:endParaRPr>
                    </a:p>
                  </p:txBody>
                </p:sp>
                <p:pic>
                  <p:nvPicPr>
                    <p:cNvPr id="196" name="Picture 2"/>
                    <p:cNvPicPr>
                      <a:picLocks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483759" y="2184776"/>
                      <a:ext cx="420902" cy="4045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grpSp>
                  <p:nvGrpSpPr>
                    <p:cNvPr id="202" name="グループ化 201"/>
                    <p:cNvGrpSpPr/>
                    <p:nvPr/>
                  </p:nvGrpSpPr>
                  <p:grpSpPr>
                    <a:xfrm>
                      <a:off x="0" y="0"/>
                      <a:ext cx="6500639" cy="3068335"/>
                      <a:chOff x="0" y="0"/>
                      <a:chExt cx="6500639" cy="3068335"/>
                    </a:xfrm>
                  </p:grpSpPr>
                  <p:sp>
                    <p:nvSpPr>
                      <p:cNvPr id="203" name="object 59"/>
                      <p:cNvSpPr/>
                      <p:nvPr/>
                    </p:nvSpPr>
                    <p:spPr>
                      <a:xfrm>
                        <a:off x="5175731" y="1404443"/>
                        <a:ext cx="1324908" cy="166389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260475" h="1152525">
                            <a:moveTo>
                              <a:pt x="1259992" y="1152004"/>
                            </a:moveTo>
                            <a:lnTo>
                              <a:pt x="0" y="1152004"/>
                            </a:lnTo>
                            <a:lnTo>
                              <a:pt x="0" y="0"/>
                            </a:lnTo>
                            <a:lnTo>
                              <a:pt x="1259992" y="0"/>
                            </a:lnTo>
                            <a:lnTo>
                              <a:pt x="1259992" y="1152004"/>
                            </a:lnTo>
                            <a:close/>
                          </a:path>
                        </a:pathLst>
                      </a:custGeom>
                      <a:ln w="5397">
                        <a:solidFill>
                          <a:srgbClr val="221915"/>
                        </a:solidFill>
                      </a:ln>
                    </p:spPr>
                    <p:txBody>
                      <a:bodyPr wrap="square" lIns="0" tIns="36000" rIns="0" bIns="0" rtlCol="0" anchor="t" anchorCtr="1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lang="ja-JP" altLang="en-US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rPr>
                          <a:t>受付日付印</a:t>
                        </a:r>
                        <a:endParaRPr sz="900"/>
                      </a:p>
                    </p:txBody>
                  </p:sp>
                  <p:sp>
                    <p:nvSpPr>
                      <p:cNvPr id="205" name="テキスト ボックス 122"/>
                      <p:cNvSpPr txBox="1"/>
                      <p:nvPr/>
                    </p:nvSpPr>
                    <p:spPr>
                      <a:xfrm>
                        <a:off x="9525" y="2683384"/>
                        <a:ext cx="5111905" cy="375447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chemeClr val="tx1"/>
                        </a:solidFill>
                        <a:prstDash val="sysDot"/>
                      </a:ln>
                    </p:spPr>
                    <p:txBody>
                      <a:bodyPr wrap="square" lIns="36000" tIns="0" rIns="0" bIns="0" rtlCol="0" anchor="ctr" anchorCtr="0">
                        <a:noAutofit/>
                      </a:bodyPr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被保険者証の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記号・番号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に代えてマイナンバーにより申請する場合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は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  <a:p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備考欄へ記載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してください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。</a:t>
                        </a:r>
                        <a:r>
                          <a:rPr kumimoji="1" lang="en-US" altLang="ja-JP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※【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注意</a:t>
                        </a:r>
                        <a:r>
                          <a:rPr lang="en-US" altLang="ja-JP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】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マイナンバー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を記載した場合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は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  <a:p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個人番号確認、本人確認をするための添付書類が必要です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。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</p:txBody>
                  </p:sp>
                  <p:grpSp>
                    <p:nvGrpSpPr>
                      <p:cNvPr id="208" name="グループ化 207"/>
                      <p:cNvGrpSpPr/>
                      <p:nvPr/>
                    </p:nvGrpSpPr>
                    <p:grpSpPr>
                      <a:xfrm>
                        <a:off x="14316" y="0"/>
                        <a:ext cx="6462790" cy="1605296"/>
                        <a:chOff x="14316" y="0"/>
                        <a:chExt cx="7173571" cy="1990792"/>
                      </a:xfrm>
                    </p:grpSpPr>
                    <p:sp>
                      <p:nvSpPr>
                        <p:cNvPr id="333" name="object 2"/>
                        <p:cNvSpPr/>
                        <p:nvPr/>
                      </p:nvSpPr>
                      <p:spPr>
                        <a:xfrm>
                          <a:off x="142352" y="939218"/>
                          <a:ext cx="880329" cy="523581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口座名義</a:t>
                          </a:r>
                        </a:p>
                      </p:txBody>
                    </p:sp>
                    <p:sp>
                      <p:nvSpPr>
                        <p:cNvPr id="334" name="object 2"/>
                        <p:cNvSpPr/>
                        <p:nvPr/>
                      </p:nvSpPr>
                      <p:spPr>
                        <a:xfrm>
                          <a:off x="230316" y="3119"/>
                          <a:ext cx="792365" cy="56516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金融機関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名称</a:t>
                          </a:r>
                          <a:endParaRPr sz="900"/>
                        </a:p>
                      </p:txBody>
                    </p:sp>
                    <p:sp>
                      <p:nvSpPr>
                        <p:cNvPr id="335" name="object 3"/>
                        <p:cNvSpPr/>
                        <p:nvPr/>
                      </p:nvSpPr>
                      <p:spPr>
                        <a:xfrm>
                          <a:off x="4370263" y="968676"/>
                          <a:ext cx="860348" cy="49247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48335" h="792479">
                              <a:moveTo>
                                <a:pt x="0" y="792010"/>
                              </a:moveTo>
                              <a:lnTo>
                                <a:pt x="647992" y="792010"/>
                              </a:lnTo>
                              <a:lnTo>
                                <a:pt x="647992" y="0"/>
                              </a:lnTo>
                              <a:lnTo>
                                <a:pt x="0" y="0"/>
                              </a:lnTo>
                              <a:lnTo>
                                <a:pt x="0" y="79201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口座名義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の区分</a:t>
                          </a:r>
                        </a:p>
                      </p:txBody>
                    </p:sp>
                    <p:sp>
                      <p:nvSpPr>
                        <p:cNvPr id="336" name="object 9"/>
                        <p:cNvSpPr/>
                        <p:nvPr/>
                      </p:nvSpPr>
                      <p:spPr>
                        <a:xfrm>
                          <a:off x="2564064" y="467980"/>
                          <a:ext cx="843231" cy="50561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792479" h="432435">
                              <a:moveTo>
                                <a:pt x="0" y="432003"/>
                              </a:moveTo>
                              <a:lnTo>
                                <a:pt x="791997" y="432003"/>
                              </a:lnTo>
                              <a:lnTo>
                                <a:pt x="791997" y="0"/>
                              </a:lnTo>
                              <a:lnTo>
                                <a:pt x="0" y="0"/>
                              </a:lnTo>
                              <a:lnTo>
                                <a:pt x="0" y="432003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口座番号</a:t>
                          </a:r>
                        </a:p>
                      </p:txBody>
                    </p:sp>
                    <p:sp>
                      <p:nvSpPr>
                        <p:cNvPr id="337" name="object 28"/>
                        <p:cNvSpPr/>
                        <p:nvPr/>
                      </p:nvSpPr>
                      <p:spPr>
                        <a:xfrm>
                          <a:off x="25022" y="0"/>
                          <a:ext cx="224406" cy="146279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1836420">
                              <a:moveTo>
                                <a:pt x="216001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1"/>
                              </a:lnTo>
                              <a:lnTo>
                                <a:pt x="2841" y="22015"/>
                              </a:lnTo>
                              <a:lnTo>
                                <a:pt x="0" y="35991"/>
                              </a:lnTo>
                              <a:lnTo>
                                <a:pt x="0" y="1800021"/>
                              </a:lnTo>
                              <a:lnTo>
                                <a:pt x="2841" y="1814005"/>
                              </a:lnTo>
                              <a:lnTo>
                                <a:pt x="10577" y="1825453"/>
                              </a:lnTo>
                              <a:lnTo>
                                <a:pt x="22025" y="1833186"/>
                              </a:lnTo>
                              <a:lnTo>
                                <a:pt x="36004" y="1836026"/>
                              </a:lnTo>
                              <a:lnTo>
                                <a:pt x="216001" y="1836026"/>
                              </a:lnTo>
                              <a:lnTo>
                                <a:pt x="216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727275"/>
                        </a:solidFill>
                      </p:spPr>
                      <p:txBody>
                        <a:bodyPr vert="eaVert" wrap="square" lIns="0" tIns="7200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r>
                            <a:rPr lang="ja-JP" altLang="en-US" sz="1000" b="1" dirty="0">
                              <a:solidFill>
                                <a:schemeClr val="bg1"/>
                              </a:solidFill>
                            </a:rPr>
                            <a:t>　振込先指定口座</a:t>
                          </a:r>
                        </a:p>
                      </p:txBody>
                    </p:sp>
                    <p:sp>
                      <p:nvSpPr>
                        <p:cNvPr id="338" name="object 29"/>
                        <p:cNvSpPr/>
                        <p:nvPr/>
                      </p:nvSpPr>
                      <p:spPr>
                        <a:xfrm>
                          <a:off x="14316" y="3106"/>
                          <a:ext cx="7159770" cy="145804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912609" h="1836420">
                              <a:moveTo>
                                <a:pt x="6912013" y="1800034"/>
                              </a:moveTo>
                              <a:lnTo>
                                <a:pt x="6909173" y="1814018"/>
                              </a:lnTo>
                              <a:lnTo>
                                <a:pt x="6901438" y="1825466"/>
                              </a:lnTo>
                              <a:lnTo>
                                <a:pt x="6889987" y="1833199"/>
                              </a:lnTo>
                              <a:lnTo>
                                <a:pt x="6875995" y="1836038"/>
                              </a:lnTo>
                              <a:lnTo>
                                <a:pt x="35991" y="1836038"/>
                              </a:lnTo>
                              <a:lnTo>
                                <a:pt x="22015" y="1833199"/>
                              </a:lnTo>
                              <a:lnTo>
                                <a:pt x="10571" y="1825466"/>
                              </a:lnTo>
                              <a:lnTo>
                                <a:pt x="2839" y="1814018"/>
                              </a:lnTo>
                              <a:lnTo>
                                <a:pt x="0" y="1800034"/>
                              </a:lnTo>
                              <a:lnTo>
                                <a:pt x="0" y="36004"/>
                              </a:lnTo>
                              <a:lnTo>
                                <a:pt x="2839" y="22025"/>
                              </a:lnTo>
                              <a:lnTo>
                                <a:pt x="10571" y="10577"/>
                              </a:lnTo>
                              <a:lnTo>
                                <a:pt x="22015" y="2841"/>
                              </a:lnTo>
                              <a:lnTo>
                                <a:pt x="35991" y="0"/>
                              </a:lnTo>
                              <a:lnTo>
                                <a:pt x="6875995" y="0"/>
                              </a:lnTo>
                              <a:lnTo>
                                <a:pt x="6889987" y="2841"/>
                              </a:lnTo>
                              <a:lnTo>
                                <a:pt x="6901438" y="10577"/>
                              </a:lnTo>
                              <a:lnTo>
                                <a:pt x="6909173" y="22025"/>
                              </a:lnTo>
                              <a:lnTo>
                                <a:pt x="6912013" y="36004"/>
                              </a:lnTo>
                              <a:lnTo>
                                <a:pt x="6912013" y="1800034"/>
                              </a:lnTo>
                              <a:close/>
                            </a:path>
                          </a:pathLst>
                        </a:custGeom>
                        <a:ln w="28803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339" name="object 41"/>
                        <p:cNvSpPr/>
                        <p:nvPr/>
                      </p:nvSpPr>
                      <p:spPr>
                        <a:xfrm>
                          <a:off x="1383433" y="555181"/>
                          <a:ext cx="232596" cy="32461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5" h="252095">
                              <a:moveTo>
                                <a:pt x="216001" y="252018"/>
                              </a:moveTo>
                              <a:lnTo>
                                <a:pt x="0" y="252018"/>
                              </a:lnTo>
                              <a:lnTo>
                                <a:pt x="0" y="0"/>
                              </a:lnTo>
                              <a:lnTo>
                                <a:pt x="216001" y="0"/>
                              </a:lnTo>
                              <a:lnTo>
                                <a:pt x="216001" y="252018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340" name="object 51"/>
                        <p:cNvSpPr/>
                        <p:nvPr/>
                      </p:nvSpPr>
                      <p:spPr>
                        <a:xfrm>
                          <a:off x="5326998" y="1074923"/>
                          <a:ext cx="232596" cy="318933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252095">
                              <a:moveTo>
                                <a:pt x="216001" y="252031"/>
                              </a:moveTo>
                              <a:lnTo>
                                <a:pt x="0" y="252031"/>
                              </a:lnTo>
                              <a:lnTo>
                                <a:pt x="0" y="0"/>
                              </a:lnTo>
                              <a:lnTo>
                                <a:pt x="216001" y="0"/>
                              </a:lnTo>
                              <a:lnTo>
                                <a:pt x="216001" y="252031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341" name="object 54"/>
                        <p:cNvSpPr/>
                        <p:nvPr/>
                      </p:nvSpPr>
                      <p:spPr>
                        <a:xfrm>
                          <a:off x="2571357" y="481406"/>
                          <a:ext cx="50747" cy="4828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432435">
                              <a:moveTo>
                                <a:pt x="0" y="432003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342" name="object 55"/>
                        <p:cNvSpPr/>
                        <p:nvPr/>
                      </p:nvSpPr>
                      <p:spPr>
                        <a:xfrm>
                          <a:off x="4370263" y="962055"/>
                          <a:ext cx="904594" cy="50074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792479">
                              <a:moveTo>
                                <a:pt x="0" y="792010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343" name="object 119"/>
                        <p:cNvSpPr/>
                        <p:nvPr/>
                      </p:nvSpPr>
                      <p:spPr>
                        <a:xfrm>
                          <a:off x="2976066" y="92558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65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銀行</a:t>
                          </a:r>
                          <a:endParaRPr sz="65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344" name="object 119"/>
                        <p:cNvSpPr/>
                        <p:nvPr/>
                      </p:nvSpPr>
                      <p:spPr>
                        <a:xfrm>
                          <a:off x="3330368" y="925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金庫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345" name="object 119"/>
                        <p:cNvSpPr/>
                        <p:nvPr/>
                      </p:nvSpPr>
                      <p:spPr>
                        <a:xfrm>
                          <a:off x="3682569" y="90460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信組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346" name="object 119"/>
                        <p:cNvSpPr/>
                        <p:nvPr/>
                      </p:nvSpPr>
                      <p:spPr>
                        <a:xfrm>
                          <a:off x="3128466" y="244958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農協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347" name="object 119"/>
                        <p:cNvSpPr/>
                        <p:nvPr/>
                      </p:nvSpPr>
                      <p:spPr>
                        <a:xfrm>
                          <a:off x="3482768" y="2449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漁協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348" name="object 119"/>
                        <p:cNvSpPr/>
                        <p:nvPr/>
                      </p:nvSpPr>
                      <p:spPr>
                        <a:xfrm>
                          <a:off x="6102639" y="925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本店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349" name="object 119"/>
                        <p:cNvSpPr/>
                        <p:nvPr/>
                      </p:nvSpPr>
                      <p:spPr>
                        <a:xfrm>
                          <a:off x="6456941" y="92556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支店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350" name="object 119"/>
                        <p:cNvSpPr/>
                        <p:nvPr/>
                      </p:nvSpPr>
                      <p:spPr>
                        <a:xfrm>
                          <a:off x="6259731" y="257268"/>
                          <a:ext cx="392627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出張所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351" name="object 78"/>
                        <p:cNvSpPr txBox="1"/>
                        <p:nvPr/>
                      </p:nvSpPr>
                      <p:spPr>
                        <a:xfrm>
                          <a:off x="5486220" y="551322"/>
                          <a:ext cx="1586684" cy="30534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en-US" altLang="ja-JP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※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左</a:t>
                          </a:r>
                          <a:r>
                            <a:rPr lang="ja-JP" altLang="en-US" sz="800" dirty="0" err="1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づ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めでご記入ください。</a:t>
                          </a:r>
                          <a:endParaRPr lang="en-US" altLang="ja-JP"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marL="12700"/>
                          <a:r>
                            <a:rPr lang="en-US" altLang="ja-JP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※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ゆう</a:t>
                          </a:r>
                          <a:r>
                            <a:rPr lang="ja-JP" altLang="en-US" sz="800" dirty="0" err="1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ちょ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銀行は不可です。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352" name="object 65"/>
                        <p:cNvSpPr txBox="1"/>
                        <p:nvPr/>
                      </p:nvSpPr>
                      <p:spPr>
                        <a:xfrm>
                          <a:off x="1732553" y="507563"/>
                          <a:ext cx="510854" cy="41985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lang="en-US" altLang="ja-JP"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1.</a:t>
                          </a:r>
                          <a:r>
                            <a:rPr lang="ja-JP" altLang="en-US"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普通</a:t>
                          </a:r>
                          <a:endParaRPr lang="en-US" altLang="ja-JP" sz="800" dirty="0" smtClean="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00000"/>
                            </a:lnSpc>
                          </a:pPr>
                          <a:endParaRPr lang="en-US" altLang="ja-JP" sz="600" dirty="0" smtClean="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lang="en-US" altLang="ja-JP" sz="8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2.</a:t>
                          </a:r>
                          <a:r>
                            <a:rPr lang="ja-JP" altLang="en-US" sz="8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当座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353" name="object 65"/>
                        <p:cNvSpPr txBox="1"/>
                        <p:nvPr/>
                      </p:nvSpPr>
                      <p:spPr>
                        <a:xfrm>
                          <a:off x="5695476" y="995799"/>
                          <a:ext cx="1407426" cy="45802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50000"/>
                            </a:lnSpc>
                          </a:pP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１</a:t>
                          </a:r>
                          <a:r>
                            <a:rPr lang="en-US" altLang="ja-JP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.</a:t>
                          </a: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申請者（被保険者）</a:t>
                          </a:r>
                          <a:endParaRPr lang="en-US" altLang="ja-JP" sz="80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50000"/>
                            </a:lnSpc>
                          </a:pP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２</a:t>
                          </a:r>
                          <a:r>
                            <a:rPr lang="en-US" altLang="ja-JP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.</a:t>
                          </a:r>
                          <a:r>
                            <a:rPr lang="ja-JP" altLang="en-US" sz="8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代理人</a:t>
                          </a:r>
                          <a:endParaRPr sz="8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354" name="object 53"/>
                        <p:cNvSpPr/>
                        <p:nvPr/>
                      </p:nvSpPr>
                      <p:spPr>
                        <a:xfrm>
                          <a:off x="5381889" y="1401231"/>
                          <a:ext cx="121934" cy="589561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504189">
                              <a:moveTo>
                                <a:pt x="216001" y="396011"/>
                              </a:moveTo>
                              <a:lnTo>
                                <a:pt x="0" y="396011"/>
                              </a:lnTo>
                              <a:lnTo>
                                <a:pt x="108000" y="504012"/>
                              </a:lnTo>
                              <a:lnTo>
                                <a:pt x="216001" y="396011"/>
                              </a:lnTo>
                              <a:close/>
                            </a:path>
                            <a:path w="216534" h="504189">
                              <a:moveTo>
                                <a:pt x="162001" y="0"/>
                              </a:moveTo>
                              <a:lnTo>
                                <a:pt x="53987" y="0"/>
                              </a:lnTo>
                              <a:lnTo>
                                <a:pt x="53987" y="396011"/>
                              </a:lnTo>
                              <a:lnTo>
                                <a:pt x="162001" y="396011"/>
                              </a:lnTo>
                              <a:lnTo>
                                <a:pt x="162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221915"/>
                        </a:solidFill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pic>
                      <p:nvPicPr>
                        <p:cNvPr id="355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5654" y="519743"/>
                          <a:ext cx="1980766" cy="419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  <p:sp>
                      <p:nvSpPr>
                        <p:cNvPr id="356" name="object 34"/>
                        <p:cNvSpPr/>
                        <p:nvPr/>
                      </p:nvSpPr>
                      <p:spPr>
                        <a:xfrm rot="10800000" flipV="1">
                          <a:off x="245020" y="481406"/>
                          <a:ext cx="6942867" cy="13815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696075">
                              <a:moveTo>
                                <a:pt x="0" y="0"/>
                              </a:moveTo>
                              <a:lnTo>
                                <a:pt x="6696011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357" name="object 34"/>
                        <p:cNvSpPr/>
                        <p:nvPr/>
                      </p:nvSpPr>
                      <p:spPr>
                        <a:xfrm>
                          <a:off x="255494" y="964281"/>
                          <a:ext cx="6918591" cy="5669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696075">
                              <a:moveTo>
                                <a:pt x="0" y="0"/>
                              </a:moveTo>
                              <a:lnTo>
                                <a:pt x="6696011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358" name="object 2"/>
                        <p:cNvSpPr/>
                        <p:nvPr/>
                      </p:nvSpPr>
                      <p:spPr>
                        <a:xfrm>
                          <a:off x="249428" y="568288"/>
                          <a:ext cx="773254" cy="37093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預金種別</a:t>
                          </a:r>
                        </a:p>
                      </p:txBody>
                    </p:sp>
                  </p:grpSp>
                  <p:grpSp>
                    <p:nvGrpSpPr>
                      <p:cNvPr id="209" name="グループ化 208"/>
                      <p:cNvGrpSpPr/>
                      <p:nvPr/>
                    </p:nvGrpSpPr>
                    <p:grpSpPr>
                      <a:xfrm>
                        <a:off x="0" y="1404438"/>
                        <a:ext cx="5101556" cy="1232300"/>
                        <a:chOff x="0" y="1404438"/>
                        <a:chExt cx="6239564" cy="1710638"/>
                      </a:xfrm>
                    </p:grpSpPr>
                    <p:sp>
                      <p:nvSpPr>
                        <p:cNvPr id="210" name="object 7"/>
                        <p:cNvSpPr/>
                        <p:nvPr/>
                      </p:nvSpPr>
                      <p:spPr>
                        <a:xfrm>
                          <a:off x="205401" y="1404449"/>
                          <a:ext cx="951488" cy="72002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72185" h="1944370">
                              <a:moveTo>
                                <a:pt x="972007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22"/>
                              </a:lnTo>
                              <a:lnTo>
                                <a:pt x="2841" y="1922006"/>
                              </a:lnTo>
                              <a:lnTo>
                                <a:pt x="10577" y="1933454"/>
                              </a:lnTo>
                              <a:lnTo>
                                <a:pt x="22025" y="1941187"/>
                              </a:lnTo>
                              <a:lnTo>
                                <a:pt x="36004" y="1944027"/>
                              </a:lnTo>
                              <a:lnTo>
                                <a:pt x="972007" y="1944027"/>
                              </a:lnTo>
                              <a:lnTo>
                                <a:pt x="97200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被保険者</a:t>
                          </a:r>
                          <a:endParaRPr lang="en-US" altLang="ja-JP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（申請者）</a:t>
                          </a:r>
                          <a:endParaRPr sz="900"/>
                        </a:p>
                      </p:txBody>
                    </p:sp>
                    <p:sp>
                      <p:nvSpPr>
                        <p:cNvPr id="220" name="object 8"/>
                        <p:cNvSpPr/>
                        <p:nvPr/>
                      </p:nvSpPr>
                      <p:spPr>
                        <a:xfrm>
                          <a:off x="5400003" y="2124515"/>
                          <a:ext cx="828040" cy="61214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828040" h="612140">
                              <a:moveTo>
                                <a:pt x="0" y="611987"/>
                              </a:moveTo>
                              <a:lnTo>
                                <a:pt x="828001" y="611987"/>
                              </a:lnTo>
                              <a:lnTo>
                                <a:pt x="828001" y="0"/>
                              </a:lnTo>
                              <a:lnTo>
                                <a:pt x="0" y="0"/>
                              </a:lnTo>
                              <a:lnTo>
                                <a:pt x="0" y="611987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委任者と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代理人との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関係</a:t>
                          </a:r>
                          <a:endParaRPr sz="800"/>
                        </a:p>
                      </p:txBody>
                    </p:sp>
                    <p:sp>
                      <p:nvSpPr>
                        <p:cNvPr id="237" name="object 37"/>
                        <p:cNvSpPr/>
                        <p:nvPr/>
                      </p:nvSpPr>
                      <p:spPr>
                        <a:xfrm>
                          <a:off x="1475997" y="2701835"/>
                          <a:ext cx="2655617" cy="6346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042285">
                              <a:moveTo>
                                <a:pt x="0" y="0"/>
                              </a:moveTo>
                              <a:lnTo>
                                <a:pt x="3041992" y="0"/>
                              </a:lnTo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45" name="object 50"/>
                        <p:cNvSpPr/>
                        <p:nvPr/>
                      </p:nvSpPr>
                      <p:spPr>
                        <a:xfrm>
                          <a:off x="5400002" y="2124501"/>
                          <a:ext cx="56136" cy="99057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1224279">
                              <a:moveTo>
                                <a:pt x="0" y="1223975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46" name="object 78"/>
                        <p:cNvSpPr txBox="1"/>
                        <p:nvPr/>
                      </p:nvSpPr>
                      <p:spPr>
                        <a:xfrm>
                          <a:off x="4106735" y="1458957"/>
                          <a:ext cx="2005176" cy="14953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令和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年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月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  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日</a:t>
                          </a:r>
                          <a:endParaRPr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247" name="object 78"/>
                        <p:cNvSpPr txBox="1"/>
                        <p:nvPr/>
                      </p:nvSpPr>
                      <p:spPr>
                        <a:xfrm>
                          <a:off x="1269226" y="1533725"/>
                          <a:ext cx="2161802" cy="29907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本申請に基づく給付金に関する受領を下記の代理人に委任します。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251" name="object 65"/>
                        <p:cNvSpPr txBox="1"/>
                        <p:nvPr/>
                      </p:nvSpPr>
                      <p:spPr>
                        <a:xfrm>
                          <a:off x="1517339" y="1913067"/>
                          <a:ext cx="690687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氏</a:t>
                          </a:r>
                          <a:r>
                            <a:rPr sz="700" spc="-225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名・</a:t>
                          </a:r>
                          <a:r>
                            <a:rPr sz="700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印</a:t>
                          </a:r>
                          <a:endParaRPr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252" name="object 133"/>
                        <p:cNvSpPr txBox="1"/>
                        <p:nvPr/>
                      </p:nvSpPr>
                      <p:spPr>
                        <a:xfrm>
                          <a:off x="1422773" y="2186177"/>
                          <a:ext cx="2134269" cy="17089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sz="800" spc="-75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〒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　　　－　　　　　　）</a:t>
                          </a:r>
                          <a:endParaRPr lang="ja-JP" altLang="en-US"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253" name="object 131"/>
                        <p:cNvSpPr txBox="1"/>
                        <p:nvPr/>
                      </p:nvSpPr>
                      <p:spPr>
                        <a:xfrm>
                          <a:off x="3420661" y="2186177"/>
                          <a:ext cx="2134269" cy="17089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en-US" altLang="ja-JP" sz="800" dirty="0">
                              <a:solidFill>
                                <a:srgbClr val="231F20"/>
                              </a:solidFill>
                              <a:latin typeface="Meiryo UI"/>
                              <a:cs typeface="Meiryo UI"/>
                            </a:rPr>
                            <a:t>TEL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Meiryo UI"/>
                              <a:cs typeface="Meiryo UI"/>
                            </a:rPr>
                            <a:t>　　　　　　</a:t>
                          </a:r>
                          <a:r>
                            <a:rPr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　　）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258" name="object 129"/>
                        <p:cNvSpPr txBox="1"/>
                        <p:nvPr/>
                      </p:nvSpPr>
                      <p:spPr>
                        <a:xfrm>
                          <a:off x="1606797" y="2487677"/>
                          <a:ext cx="254000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住所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262" name="object 65"/>
                        <p:cNvSpPr txBox="1"/>
                        <p:nvPr/>
                      </p:nvSpPr>
                      <p:spPr>
                        <a:xfrm>
                          <a:off x="1517340" y="2914525"/>
                          <a:ext cx="730085" cy="14953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氏</a:t>
                          </a:r>
                          <a:r>
                            <a:rPr sz="700" spc="-225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名・</a:t>
                          </a: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印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263" name="object 66"/>
                        <p:cNvSpPr txBox="1"/>
                        <p:nvPr/>
                      </p:nvSpPr>
                      <p:spPr>
                        <a:xfrm>
                          <a:off x="1625587" y="2682795"/>
                          <a:ext cx="666318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 spc="-5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lang="ja-JP" altLang="en-US" sz="700" spc="-5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ﾌﾘｶﾞﾅ</a:t>
                          </a: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）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329" name="object 7"/>
                        <p:cNvSpPr/>
                        <p:nvPr/>
                      </p:nvSpPr>
                      <p:spPr>
                        <a:xfrm>
                          <a:off x="203762" y="2124478"/>
                          <a:ext cx="953127" cy="99059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72185" h="1944370">
                              <a:moveTo>
                                <a:pt x="972007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22"/>
                              </a:lnTo>
                              <a:lnTo>
                                <a:pt x="2841" y="1922006"/>
                              </a:lnTo>
                              <a:lnTo>
                                <a:pt x="10577" y="1933454"/>
                              </a:lnTo>
                              <a:lnTo>
                                <a:pt x="22025" y="1941187"/>
                              </a:lnTo>
                              <a:lnTo>
                                <a:pt x="36004" y="1944027"/>
                              </a:lnTo>
                              <a:lnTo>
                                <a:pt x="972007" y="1944027"/>
                              </a:lnTo>
                              <a:lnTo>
                                <a:pt x="97200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代理人</a:t>
                          </a:r>
                          <a:endParaRPr lang="en-US" altLang="ja-JP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（口座名義人</a:t>
                          </a: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）</a:t>
                          </a:r>
                          <a:endParaRPr sz="800"/>
                        </a:p>
                      </p:txBody>
                    </p:sp>
                    <p:sp>
                      <p:nvSpPr>
                        <p:cNvPr id="330" name="object 36"/>
                        <p:cNvSpPr/>
                        <p:nvPr/>
                      </p:nvSpPr>
                      <p:spPr>
                        <a:xfrm>
                          <a:off x="216002" y="2124477"/>
                          <a:ext cx="6012180" cy="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012180">
                              <a:moveTo>
                                <a:pt x="0" y="0"/>
                              </a:moveTo>
                              <a:lnTo>
                                <a:pt x="6012002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331" name="object 30"/>
                        <p:cNvSpPr/>
                        <p:nvPr/>
                      </p:nvSpPr>
                      <p:spPr>
                        <a:xfrm>
                          <a:off x="0" y="1404438"/>
                          <a:ext cx="265405" cy="171063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1944370">
                              <a:moveTo>
                                <a:pt x="216001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35"/>
                              </a:lnTo>
                              <a:lnTo>
                                <a:pt x="2841" y="1922019"/>
                              </a:lnTo>
                              <a:lnTo>
                                <a:pt x="10577" y="1933467"/>
                              </a:lnTo>
                              <a:lnTo>
                                <a:pt x="22025" y="1941200"/>
                              </a:lnTo>
                              <a:lnTo>
                                <a:pt x="36004" y="1944039"/>
                              </a:lnTo>
                              <a:lnTo>
                                <a:pt x="216001" y="1944039"/>
                              </a:lnTo>
                              <a:lnTo>
                                <a:pt x="216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727275"/>
                        </a:solidFill>
                      </p:spPr>
                      <p:txBody>
                        <a:bodyPr vert="eaVert" wrap="square" lIns="0" tIns="7200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r>
                            <a:rPr lang="ja-JP" altLang="en-US" sz="1000" b="1">
                              <a:solidFill>
                                <a:schemeClr val="bg1"/>
                              </a:solidFill>
                            </a:rPr>
                            <a:t>　 受取代理人の欄</a:t>
                          </a:r>
                        </a:p>
                      </p:txBody>
                    </p:sp>
                    <p:sp>
                      <p:nvSpPr>
                        <p:cNvPr id="332" name="object 31"/>
                        <p:cNvSpPr/>
                        <p:nvPr/>
                      </p:nvSpPr>
                      <p:spPr>
                        <a:xfrm>
                          <a:off x="11483" y="1404449"/>
                          <a:ext cx="6228081" cy="171062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228080" h="1944370">
                              <a:moveTo>
                                <a:pt x="6228003" y="1908035"/>
                              </a:moveTo>
                              <a:lnTo>
                                <a:pt x="6225166" y="1922019"/>
                              </a:lnTo>
                              <a:lnTo>
                                <a:pt x="6217437" y="1933467"/>
                              </a:lnTo>
                              <a:lnTo>
                                <a:pt x="6205993" y="1941200"/>
                              </a:lnTo>
                              <a:lnTo>
                                <a:pt x="6192012" y="1944039"/>
                              </a:lnTo>
                              <a:lnTo>
                                <a:pt x="35991" y="1944039"/>
                              </a:lnTo>
                              <a:lnTo>
                                <a:pt x="22015" y="1941200"/>
                              </a:lnTo>
                              <a:lnTo>
                                <a:pt x="10571" y="1933467"/>
                              </a:lnTo>
                              <a:lnTo>
                                <a:pt x="2839" y="1922019"/>
                              </a:lnTo>
                              <a:lnTo>
                                <a:pt x="0" y="1908035"/>
                              </a:lnTo>
                              <a:lnTo>
                                <a:pt x="0" y="36004"/>
                              </a:lnTo>
                              <a:lnTo>
                                <a:pt x="2839" y="22020"/>
                              </a:lnTo>
                              <a:lnTo>
                                <a:pt x="10571" y="10572"/>
                              </a:lnTo>
                              <a:lnTo>
                                <a:pt x="22015" y="2839"/>
                              </a:lnTo>
                              <a:lnTo>
                                <a:pt x="35991" y="0"/>
                              </a:lnTo>
                              <a:lnTo>
                                <a:pt x="6192012" y="0"/>
                              </a:lnTo>
                              <a:lnTo>
                                <a:pt x="6205993" y="2839"/>
                              </a:lnTo>
                              <a:lnTo>
                                <a:pt x="6217437" y="10572"/>
                              </a:lnTo>
                              <a:lnTo>
                                <a:pt x="6225166" y="22020"/>
                              </a:lnTo>
                              <a:lnTo>
                                <a:pt x="6228003" y="36004"/>
                              </a:lnTo>
                              <a:lnTo>
                                <a:pt x="6228003" y="1908035"/>
                              </a:lnTo>
                              <a:close/>
                            </a:path>
                          </a:pathLst>
                        </a:custGeom>
                        <a:ln w="28803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</p:grpSp>
                </p:grpSp>
              </p:grpSp>
            </p:grpSp>
          </p:grpSp>
        </p:grpSp>
      </p:grpSp>
      <p:grpSp>
        <p:nvGrpSpPr>
          <p:cNvPr id="7" name="グループ化 6"/>
          <p:cNvGrpSpPr/>
          <p:nvPr/>
        </p:nvGrpSpPr>
        <p:grpSpPr>
          <a:xfrm>
            <a:off x="579414" y="3318489"/>
            <a:ext cx="6473875" cy="3511577"/>
            <a:chOff x="579414" y="3353175"/>
            <a:chExt cx="6473875" cy="3511577"/>
          </a:xfrm>
        </p:grpSpPr>
        <p:sp>
          <p:nvSpPr>
            <p:cNvPr id="323" name="bk object 16"/>
            <p:cNvSpPr/>
            <p:nvPr/>
          </p:nvSpPr>
          <p:spPr>
            <a:xfrm>
              <a:off x="789337" y="6158758"/>
              <a:ext cx="1501045" cy="395172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８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装具等の装着について</a:t>
              </a:r>
              <a:endParaRPr lang="en-US" altLang="ja-JP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 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指示を受けた日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grpSp>
          <p:nvGrpSpPr>
            <p:cNvPr id="221" name="グループ化 220"/>
            <p:cNvGrpSpPr/>
            <p:nvPr/>
          </p:nvGrpSpPr>
          <p:grpSpPr>
            <a:xfrm>
              <a:off x="579414" y="3353175"/>
              <a:ext cx="6473875" cy="3506858"/>
              <a:chOff x="173571" y="1859501"/>
              <a:chExt cx="7086097" cy="3506858"/>
            </a:xfrm>
          </p:grpSpPr>
          <p:sp>
            <p:nvSpPr>
              <p:cNvPr id="222" name="bk object 16"/>
              <p:cNvSpPr/>
              <p:nvPr/>
            </p:nvSpPr>
            <p:spPr>
              <a:xfrm>
                <a:off x="393850" y="1859501"/>
                <a:ext cx="1650471" cy="379192"/>
              </a:xfrm>
              <a:custGeom>
                <a:avLst/>
                <a:gdLst/>
                <a:ahLst/>
                <a:cxnLst/>
                <a:rect l="l" t="t" r="r" b="b"/>
                <a:pathLst>
                  <a:path w="1871980" h="7490459">
                    <a:moveTo>
                      <a:pt x="1871992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7454061"/>
                    </a:lnTo>
                    <a:lnTo>
                      <a:pt x="2839" y="7468045"/>
                    </a:lnTo>
                    <a:lnTo>
                      <a:pt x="10571" y="7479493"/>
                    </a:lnTo>
                    <a:lnTo>
                      <a:pt x="22015" y="7487226"/>
                    </a:lnTo>
                    <a:lnTo>
                      <a:pt x="35991" y="7490066"/>
                    </a:lnTo>
                    <a:lnTo>
                      <a:pt x="1871992" y="7490066"/>
                    </a:lnTo>
                    <a:lnTo>
                      <a:pt x="187199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１ 受診者</a:t>
                </a:r>
                <a:endParaRPr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23" name="bk object 16"/>
              <p:cNvSpPr/>
              <p:nvPr/>
            </p:nvSpPr>
            <p:spPr>
              <a:xfrm>
                <a:off x="393850" y="2230936"/>
                <a:ext cx="1650471" cy="432028"/>
              </a:xfrm>
              <a:custGeom>
                <a:avLst/>
                <a:gdLst/>
                <a:ahLst/>
                <a:cxnLst/>
                <a:rect l="l" t="t" r="r" b="b"/>
                <a:pathLst>
                  <a:path w="1871980" h="7490459">
                    <a:moveTo>
                      <a:pt x="1871992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7454061"/>
                    </a:lnTo>
                    <a:lnTo>
                      <a:pt x="2839" y="7468045"/>
                    </a:lnTo>
                    <a:lnTo>
                      <a:pt x="10571" y="7479493"/>
                    </a:lnTo>
                    <a:lnTo>
                      <a:pt x="22015" y="7487226"/>
                    </a:lnTo>
                    <a:lnTo>
                      <a:pt x="35991" y="7490066"/>
                    </a:lnTo>
                    <a:lnTo>
                      <a:pt x="1871992" y="7490066"/>
                    </a:lnTo>
                    <a:lnTo>
                      <a:pt x="187199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１</a:t>
                </a:r>
                <a:r>
                  <a:rPr lang="en-US" altLang="ja-JP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‐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①</a:t>
                </a:r>
                <a:r>
                  <a:rPr lang="ja-JP" altLang="en-US" sz="8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家族の場合は</a:t>
                </a:r>
                <a:endParaRPr lang="en-US" altLang="ja-JP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8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8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　　　 その方の</a:t>
                </a:r>
                <a:endParaRPr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24" name="bk object 16"/>
              <p:cNvSpPr/>
              <p:nvPr/>
            </p:nvSpPr>
            <p:spPr>
              <a:xfrm>
                <a:off x="393850" y="2662965"/>
                <a:ext cx="1650471" cy="340160"/>
              </a:xfrm>
              <a:custGeom>
                <a:avLst/>
                <a:gdLst/>
                <a:ahLst/>
                <a:cxnLst/>
                <a:rect l="l" t="t" r="r" b="b"/>
                <a:pathLst>
                  <a:path w="1871980" h="7490459">
                    <a:moveTo>
                      <a:pt x="1871992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7454061"/>
                    </a:lnTo>
                    <a:lnTo>
                      <a:pt x="2839" y="7468045"/>
                    </a:lnTo>
                    <a:lnTo>
                      <a:pt x="10571" y="7479493"/>
                    </a:lnTo>
                    <a:lnTo>
                      <a:pt x="22015" y="7487226"/>
                    </a:lnTo>
                    <a:lnTo>
                      <a:pt x="35991" y="7490066"/>
                    </a:lnTo>
                    <a:lnTo>
                      <a:pt x="1871992" y="7490066"/>
                    </a:lnTo>
                    <a:lnTo>
                      <a:pt x="187199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２ 傷病名</a:t>
                </a:r>
                <a:endParaRPr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25" name="bk object 16"/>
              <p:cNvSpPr/>
              <p:nvPr/>
            </p:nvSpPr>
            <p:spPr>
              <a:xfrm>
                <a:off x="403289" y="3012372"/>
                <a:ext cx="1641031" cy="734773"/>
              </a:xfrm>
              <a:custGeom>
                <a:avLst/>
                <a:gdLst/>
                <a:ahLst/>
                <a:cxnLst/>
                <a:rect l="l" t="t" r="r" b="b"/>
                <a:pathLst>
                  <a:path w="1871980" h="7490459">
                    <a:moveTo>
                      <a:pt x="1871992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7454061"/>
                    </a:lnTo>
                    <a:lnTo>
                      <a:pt x="2839" y="7468045"/>
                    </a:lnTo>
                    <a:lnTo>
                      <a:pt x="10571" y="7479493"/>
                    </a:lnTo>
                    <a:lnTo>
                      <a:pt x="22015" y="7487226"/>
                    </a:lnTo>
                    <a:lnTo>
                      <a:pt x="35991" y="7490066"/>
                    </a:lnTo>
                    <a:lnTo>
                      <a:pt x="1871992" y="7490066"/>
                    </a:lnTo>
                    <a:lnTo>
                      <a:pt x="187199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４ 発病の原因および経過</a:t>
                </a:r>
                <a:endParaRPr lang="en-US" altLang="ja-JP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9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 </a:t>
                </a:r>
                <a:r>
                  <a:rPr lang="en-US" altLang="ja-JP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(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詳しく</a:t>
                </a:r>
                <a:r>
                  <a:rPr lang="en-US" altLang="ja-JP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</a:t>
                </a:r>
                <a:endParaRPr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27" name="bk object 16"/>
              <p:cNvSpPr/>
              <p:nvPr/>
            </p:nvSpPr>
            <p:spPr>
              <a:xfrm>
                <a:off x="406186" y="4272308"/>
                <a:ext cx="1638135" cy="404566"/>
              </a:xfrm>
              <a:custGeom>
                <a:avLst/>
                <a:gdLst/>
                <a:ahLst/>
                <a:cxnLst/>
                <a:rect l="l" t="t" r="r" b="b"/>
                <a:pathLst>
                  <a:path w="1871980" h="7490459">
                    <a:moveTo>
                      <a:pt x="1871992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7454061"/>
                    </a:lnTo>
                    <a:lnTo>
                      <a:pt x="2839" y="7468045"/>
                    </a:lnTo>
                    <a:lnTo>
                      <a:pt x="10571" y="7479493"/>
                    </a:lnTo>
                    <a:lnTo>
                      <a:pt x="22015" y="7487226"/>
                    </a:lnTo>
                    <a:lnTo>
                      <a:pt x="35991" y="7490066"/>
                    </a:lnTo>
                    <a:lnTo>
                      <a:pt x="1871992" y="7490066"/>
                    </a:lnTo>
                    <a:lnTo>
                      <a:pt x="187199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６ 診療を受けた期間</a:t>
                </a:r>
                <a:endParaRPr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26" name="bk object 16"/>
              <p:cNvSpPr/>
              <p:nvPr/>
            </p:nvSpPr>
            <p:spPr>
              <a:xfrm>
                <a:off x="393850" y="3747145"/>
                <a:ext cx="1650471" cy="522768"/>
              </a:xfrm>
              <a:custGeom>
                <a:avLst/>
                <a:gdLst/>
                <a:ahLst/>
                <a:cxnLst/>
                <a:rect l="l" t="t" r="r" b="b"/>
                <a:pathLst>
                  <a:path w="1871980" h="7490459">
                    <a:moveTo>
                      <a:pt x="1871992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7454061"/>
                    </a:lnTo>
                    <a:lnTo>
                      <a:pt x="2839" y="7468045"/>
                    </a:lnTo>
                    <a:lnTo>
                      <a:pt x="10571" y="7479493"/>
                    </a:lnTo>
                    <a:lnTo>
                      <a:pt x="22015" y="7487226"/>
                    </a:lnTo>
                    <a:lnTo>
                      <a:pt x="35991" y="7490066"/>
                    </a:lnTo>
                    <a:lnTo>
                      <a:pt x="1871992" y="7490066"/>
                    </a:lnTo>
                    <a:lnTo>
                      <a:pt x="187199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５ 診療を受けた医療機関の</a:t>
                </a:r>
                <a:endParaRPr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28" name="bk object 16"/>
              <p:cNvSpPr/>
              <p:nvPr/>
            </p:nvSpPr>
            <p:spPr>
              <a:xfrm>
                <a:off x="4334234" y="4272308"/>
                <a:ext cx="1149642" cy="427005"/>
              </a:xfrm>
              <a:custGeom>
                <a:avLst/>
                <a:gdLst/>
                <a:ahLst/>
                <a:cxnLst/>
                <a:rect l="l" t="t" r="r" b="b"/>
                <a:pathLst>
                  <a:path w="1871980" h="7490459">
                    <a:moveTo>
                      <a:pt x="1871992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7454061"/>
                    </a:lnTo>
                    <a:lnTo>
                      <a:pt x="2839" y="7468045"/>
                    </a:lnTo>
                    <a:lnTo>
                      <a:pt x="10571" y="7479493"/>
                    </a:lnTo>
                    <a:lnTo>
                      <a:pt x="22015" y="7487226"/>
                    </a:lnTo>
                    <a:lnTo>
                      <a:pt x="35991" y="7490066"/>
                    </a:lnTo>
                    <a:lnTo>
                      <a:pt x="1871992" y="7490066"/>
                    </a:lnTo>
                    <a:lnTo>
                      <a:pt x="187199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r>
                  <a:rPr lang="ja-JP" altLang="en-US" sz="9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７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</a:t>
                </a:r>
                <a:r>
                  <a:rPr lang="ja-JP" altLang="en-US" sz="8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療養に要した費用</a:t>
                </a:r>
                <a:endParaRPr lang="en-US" altLang="ja-JP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9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</a:t>
                </a:r>
                <a:r>
                  <a:rPr lang="ja-JP" altLang="en-US" sz="8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（装具の代金）</a:t>
                </a:r>
                <a:endParaRPr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29" name="bk object 16"/>
              <p:cNvSpPr/>
              <p:nvPr/>
            </p:nvSpPr>
            <p:spPr>
              <a:xfrm>
                <a:off x="397992" y="5060256"/>
                <a:ext cx="1646328" cy="306103"/>
              </a:xfrm>
              <a:custGeom>
                <a:avLst/>
                <a:gdLst/>
                <a:ahLst/>
                <a:cxnLst/>
                <a:rect l="l" t="t" r="r" b="b"/>
                <a:pathLst>
                  <a:path w="1871980" h="7490459">
                    <a:moveTo>
                      <a:pt x="1871992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7454061"/>
                    </a:lnTo>
                    <a:lnTo>
                      <a:pt x="2839" y="7468045"/>
                    </a:lnTo>
                    <a:lnTo>
                      <a:pt x="10571" y="7479493"/>
                    </a:lnTo>
                    <a:lnTo>
                      <a:pt x="22015" y="7487226"/>
                    </a:lnTo>
                    <a:lnTo>
                      <a:pt x="35991" y="7490066"/>
                    </a:lnTo>
                    <a:lnTo>
                      <a:pt x="1871992" y="7490066"/>
                    </a:lnTo>
                    <a:lnTo>
                      <a:pt x="187199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r>
                  <a:rPr lang="en-US" altLang="ja-JP" sz="9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10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診療の内容</a:t>
                </a:r>
                <a:endParaRPr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30" name="bk object 16"/>
              <p:cNvSpPr/>
              <p:nvPr/>
            </p:nvSpPr>
            <p:spPr>
              <a:xfrm>
                <a:off x="3833872" y="5060256"/>
                <a:ext cx="1655992" cy="306103"/>
              </a:xfrm>
              <a:custGeom>
                <a:avLst/>
                <a:gdLst/>
                <a:ahLst/>
                <a:cxnLst/>
                <a:rect l="l" t="t" r="r" b="b"/>
                <a:pathLst>
                  <a:path w="1871980" h="7490459">
                    <a:moveTo>
                      <a:pt x="1871992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7454061"/>
                    </a:lnTo>
                    <a:lnTo>
                      <a:pt x="2839" y="7468045"/>
                    </a:lnTo>
                    <a:lnTo>
                      <a:pt x="10571" y="7479493"/>
                    </a:lnTo>
                    <a:lnTo>
                      <a:pt x="22015" y="7487226"/>
                    </a:lnTo>
                    <a:lnTo>
                      <a:pt x="35991" y="7490066"/>
                    </a:lnTo>
                    <a:lnTo>
                      <a:pt x="1871992" y="7490066"/>
                    </a:lnTo>
                    <a:lnTo>
                      <a:pt x="187199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r>
                  <a:rPr lang="en-US" altLang="ja-JP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1</a:t>
                </a:r>
                <a:r>
                  <a:rPr lang="en-US" altLang="ja-JP" sz="9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1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療養費の支給申請の理由</a:t>
                </a:r>
                <a:endParaRPr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31" name="bk object 17"/>
              <p:cNvSpPr/>
              <p:nvPr/>
            </p:nvSpPr>
            <p:spPr>
              <a:xfrm>
                <a:off x="2121417" y="3762372"/>
                <a:ext cx="1571769" cy="162559"/>
              </a:xfrm>
              <a:custGeom>
                <a:avLst/>
                <a:gdLst/>
                <a:ahLst/>
                <a:cxnLst/>
                <a:rect l="l" t="t" r="r" b="b"/>
                <a:pathLst>
                  <a:path w="1764029" h="162560">
                    <a:moveTo>
                      <a:pt x="1746008" y="0"/>
                    </a:moveTo>
                    <a:lnTo>
                      <a:pt x="18008" y="0"/>
                    </a:lnTo>
                    <a:lnTo>
                      <a:pt x="11015" y="1418"/>
                    </a:lnTo>
                    <a:lnTo>
                      <a:pt x="5289" y="5283"/>
                    </a:lnTo>
                    <a:lnTo>
                      <a:pt x="1420" y="11004"/>
                    </a:lnTo>
                    <a:lnTo>
                      <a:pt x="0" y="17995"/>
                    </a:lnTo>
                    <a:lnTo>
                      <a:pt x="0" y="143992"/>
                    </a:lnTo>
                    <a:lnTo>
                      <a:pt x="1420" y="150983"/>
                    </a:lnTo>
                    <a:lnTo>
                      <a:pt x="5289" y="156705"/>
                    </a:lnTo>
                    <a:lnTo>
                      <a:pt x="11015" y="160569"/>
                    </a:lnTo>
                    <a:lnTo>
                      <a:pt x="18008" y="161988"/>
                    </a:lnTo>
                    <a:lnTo>
                      <a:pt x="1746008" y="161988"/>
                    </a:lnTo>
                    <a:lnTo>
                      <a:pt x="1752994" y="160569"/>
                    </a:lnTo>
                    <a:lnTo>
                      <a:pt x="1758716" y="156705"/>
                    </a:lnTo>
                    <a:lnTo>
                      <a:pt x="1762583" y="150983"/>
                    </a:lnTo>
                    <a:lnTo>
                      <a:pt x="1764004" y="143992"/>
                    </a:lnTo>
                    <a:lnTo>
                      <a:pt x="1764004" y="17995"/>
                    </a:lnTo>
                    <a:lnTo>
                      <a:pt x="1762583" y="11004"/>
                    </a:lnTo>
                    <a:lnTo>
                      <a:pt x="1758716" y="5283"/>
                    </a:lnTo>
                    <a:lnTo>
                      <a:pt x="1752994" y="1418"/>
                    </a:lnTo>
                    <a:lnTo>
                      <a:pt x="1746008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pPr algn="ctr"/>
                <a:r>
                  <a:rPr lang="ja-JP" altLang="en-US" sz="8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名称</a:t>
                </a:r>
                <a:endParaRPr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32" name="bk object 18"/>
              <p:cNvSpPr/>
              <p:nvPr/>
            </p:nvSpPr>
            <p:spPr>
              <a:xfrm>
                <a:off x="3848308" y="3762372"/>
                <a:ext cx="1738576" cy="162560"/>
              </a:xfrm>
              <a:custGeom>
                <a:avLst/>
                <a:gdLst/>
                <a:ahLst/>
                <a:cxnLst/>
                <a:rect l="l" t="t" r="r" b="b"/>
                <a:pathLst>
                  <a:path w="1764029" h="162560">
                    <a:moveTo>
                      <a:pt x="1745995" y="0"/>
                    </a:moveTo>
                    <a:lnTo>
                      <a:pt x="17995" y="0"/>
                    </a:lnTo>
                    <a:lnTo>
                      <a:pt x="11004" y="1418"/>
                    </a:lnTo>
                    <a:lnTo>
                      <a:pt x="5283" y="5283"/>
                    </a:lnTo>
                    <a:lnTo>
                      <a:pt x="1418" y="11004"/>
                    </a:lnTo>
                    <a:lnTo>
                      <a:pt x="0" y="17995"/>
                    </a:lnTo>
                    <a:lnTo>
                      <a:pt x="0" y="143992"/>
                    </a:lnTo>
                    <a:lnTo>
                      <a:pt x="1418" y="150983"/>
                    </a:lnTo>
                    <a:lnTo>
                      <a:pt x="5283" y="156705"/>
                    </a:lnTo>
                    <a:lnTo>
                      <a:pt x="11004" y="160569"/>
                    </a:lnTo>
                    <a:lnTo>
                      <a:pt x="17995" y="161988"/>
                    </a:lnTo>
                    <a:lnTo>
                      <a:pt x="1745995" y="161988"/>
                    </a:lnTo>
                    <a:lnTo>
                      <a:pt x="1752981" y="160569"/>
                    </a:lnTo>
                    <a:lnTo>
                      <a:pt x="1758703" y="156705"/>
                    </a:lnTo>
                    <a:lnTo>
                      <a:pt x="1762571" y="150983"/>
                    </a:lnTo>
                    <a:lnTo>
                      <a:pt x="1763991" y="143992"/>
                    </a:lnTo>
                    <a:lnTo>
                      <a:pt x="1763991" y="17995"/>
                    </a:lnTo>
                    <a:lnTo>
                      <a:pt x="1762571" y="11004"/>
                    </a:lnTo>
                    <a:lnTo>
                      <a:pt x="1758703" y="5283"/>
                    </a:lnTo>
                    <a:lnTo>
                      <a:pt x="1752981" y="1418"/>
                    </a:lnTo>
                    <a:lnTo>
                      <a:pt x="174599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pPr algn="ctr"/>
                <a:r>
                  <a:rPr lang="ja-JP" altLang="en-US" sz="8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所在地</a:t>
                </a:r>
                <a:endParaRPr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33" name="bk object 19"/>
              <p:cNvSpPr/>
              <p:nvPr/>
            </p:nvSpPr>
            <p:spPr>
              <a:xfrm>
                <a:off x="5693695" y="3762372"/>
                <a:ext cx="1452603" cy="162559"/>
              </a:xfrm>
              <a:custGeom>
                <a:avLst/>
                <a:gdLst/>
                <a:ahLst/>
                <a:cxnLst/>
                <a:rect l="l" t="t" r="r" b="b"/>
                <a:pathLst>
                  <a:path w="1188084" h="162560">
                    <a:moveTo>
                      <a:pt x="1169987" y="0"/>
                    </a:moveTo>
                    <a:lnTo>
                      <a:pt x="17995" y="0"/>
                    </a:lnTo>
                    <a:lnTo>
                      <a:pt x="11010" y="1418"/>
                    </a:lnTo>
                    <a:lnTo>
                      <a:pt x="5287" y="5283"/>
                    </a:lnTo>
                    <a:lnTo>
                      <a:pt x="1420" y="11004"/>
                    </a:lnTo>
                    <a:lnTo>
                      <a:pt x="0" y="17995"/>
                    </a:lnTo>
                    <a:lnTo>
                      <a:pt x="0" y="143992"/>
                    </a:lnTo>
                    <a:lnTo>
                      <a:pt x="1420" y="150983"/>
                    </a:lnTo>
                    <a:lnTo>
                      <a:pt x="5287" y="156705"/>
                    </a:lnTo>
                    <a:lnTo>
                      <a:pt x="11010" y="160569"/>
                    </a:lnTo>
                    <a:lnTo>
                      <a:pt x="17995" y="161988"/>
                    </a:lnTo>
                    <a:lnTo>
                      <a:pt x="1169987" y="161988"/>
                    </a:lnTo>
                    <a:lnTo>
                      <a:pt x="1176973" y="160569"/>
                    </a:lnTo>
                    <a:lnTo>
                      <a:pt x="1182695" y="156705"/>
                    </a:lnTo>
                    <a:lnTo>
                      <a:pt x="1186562" y="150983"/>
                    </a:lnTo>
                    <a:lnTo>
                      <a:pt x="1187983" y="143992"/>
                    </a:lnTo>
                    <a:lnTo>
                      <a:pt x="1187983" y="17995"/>
                    </a:lnTo>
                    <a:lnTo>
                      <a:pt x="1186562" y="11004"/>
                    </a:lnTo>
                    <a:lnTo>
                      <a:pt x="1182695" y="5283"/>
                    </a:lnTo>
                    <a:lnTo>
                      <a:pt x="1176973" y="1418"/>
                    </a:lnTo>
                    <a:lnTo>
                      <a:pt x="1169987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pPr algn="ctr"/>
                <a:r>
                  <a:rPr lang="ja-JP" altLang="en-US" sz="800" spc="3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診療した医師等の</a:t>
                </a:r>
                <a:r>
                  <a:rPr lang="ja-JP" altLang="en-US" sz="800" spc="3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氏名</a:t>
                </a:r>
                <a:endParaRPr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34" name="bk object 25"/>
              <p:cNvSpPr/>
              <p:nvPr/>
            </p:nvSpPr>
            <p:spPr>
              <a:xfrm>
                <a:off x="4716005" y="2680687"/>
                <a:ext cx="828040" cy="322437"/>
              </a:xfrm>
              <a:custGeom>
                <a:avLst/>
                <a:gdLst/>
                <a:ahLst/>
                <a:cxnLst/>
                <a:rect l="l" t="t" r="r" b="b"/>
                <a:pathLst>
                  <a:path w="828039" h="432435">
                    <a:moveTo>
                      <a:pt x="828001" y="431990"/>
                    </a:moveTo>
                    <a:lnTo>
                      <a:pt x="0" y="431990"/>
                    </a:lnTo>
                    <a:lnTo>
                      <a:pt x="0" y="0"/>
                    </a:lnTo>
                    <a:lnTo>
                      <a:pt x="828001" y="0"/>
                    </a:lnTo>
                    <a:lnTo>
                      <a:pt x="828001" y="43199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３ </a:t>
                </a:r>
                <a:r>
                  <a:rPr lang="ja-JP" altLang="en-US" sz="8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発病または</a:t>
                </a:r>
                <a:endParaRPr lang="en-US" altLang="ja-JP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8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8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負傷年月日</a:t>
                </a:r>
                <a:endParaRPr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35" name="bk object 31"/>
              <p:cNvSpPr/>
              <p:nvPr/>
            </p:nvSpPr>
            <p:spPr>
              <a:xfrm>
                <a:off x="4715979" y="2302710"/>
                <a:ext cx="828040" cy="324485"/>
              </a:xfrm>
              <a:custGeom>
                <a:avLst/>
                <a:gdLst/>
                <a:ahLst/>
                <a:cxnLst/>
                <a:rect l="l" t="t" r="r" b="b"/>
                <a:pathLst>
                  <a:path w="828039" h="324485">
                    <a:moveTo>
                      <a:pt x="810018" y="0"/>
                    </a:moveTo>
                    <a:lnTo>
                      <a:pt x="18008" y="0"/>
                    </a:lnTo>
                    <a:lnTo>
                      <a:pt x="11015" y="1418"/>
                    </a:lnTo>
                    <a:lnTo>
                      <a:pt x="5289" y="5283"/>
                    </a:lnTo>
                    <a:lnTo>
                      <a:pt x="1420" y="11004"/>
                    </a:lnTo>
                    <a:lnTo>
                      <a:pt x="0" y="17995"/>
                    </a:lnTo>
                    <a:lnTo>
                      <a:pt x="0" y="305993"/>
                    </a:lnTo>
                    <a:lnTo>
                      <a:pt x="1420" y="312984"/>
                    </a:lnTo>
                    <a:lnTo>
                      <a:pt x="5289" y="318706"/>
                    </a:lnTo>
                    <a:lnTo>
                      <a:pt x="11015" y="322570"/>
                    </a:lnTo>
                    <a:lnTo>
                      <a:pt x="18008" y="323989"/>
                    </a:lnTo>
                    <a:lnTo>
                      <a:pt x="810018" y="323989"/>
                    </a:lnTo>
                    <a:lnTo>
                      <a:pt x="817002" y="322570"/>
                    </a:lnTo>
                    <a:lnTo>
                      <a:pt x="822720" y="318706"/>
                    </a:lnTo>
                    <a:lnTo>
                      <a:pt x="826583" y="312984"/>
                    </a:lnTo>
                    <a:lnTo>
                      <a:pt x="828001" y="305993"/>
                    </a:lnTo>
                    <a:lnTo>
                      <a:pt x="828001" y="17995"/>
                    </a:lnTo>
                    <a:lnTo>
                      <a:pt x="826583" y="11004"/>
                    </a:lnTo>
                    <a:lnTo>
                      <a:pt x="822720" y="5283"/>
                    </a:lnTo>
                    <a:lnTo>
                      <a:pt x="817002" y="1418"/>
                    </a:lnTo>
                    <a:lnTo>
                      <a:pt x="810018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pPr algn="ctr"/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生年月日</a:t>
                </a:r>
                <a:endParaRPr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36" name="bk object 32"/>
              <p:cNvSpPr/>
              <p:nvPr/>
            </p:nvSpPr>
            <p:spPr>
              <a:xfrm>
                <a:off x="2249970" y="2302710"/>
                <a:ext cx="324485" cy="324485"/>
              </a:xfrm>
              <a:custGeom>
                <a:avLst/>
                <a:gdLst/>
                <a:ahLst/>
                <a:cxnLst/>
                <a:rect l="l" t="t" r="r" b="b"/>
                <a:pathLst>
                  <a:path w="324485" h="324485">
                    <a:moveTo>
                      <a:pt x="306006" y="0"/>
                    </a:moveTo>
                    <a:lnTo>
                      <a:pt x="18008" y="0"/>
                    </a:lnTo>
                    <a:lnTo>
                      <a:pt x="11021" y="1418"/>
                    </a:lnTo>
                    <a:lnTo>
                      <a:pt x="5294" y="5283"/>
                    </a:lnTo>
                    <a:lnTo>
                      <a:pt x="1422" y="11004"/>
                    </a:lnTo>
                    <a:lnTo>
                      <a:pt x="0" y="17995"/>
                    </a:lnTo>
                    <a:lnTo>
                      <a:pt x="0" y="305993"/>
                    </a:lnTo>
                    <a:lnTo>
                      <a:pt x="1422" y="312984"/>
                    </a:lnTo>
                    <a:lnTo>
                      <a:pt x="5294" y="318706"/>
                    </a:lnTo>
                    <a:lnTo>
                      <a:pt x="11021" y="322570"/>
                    </a:lnTo>
                    <a:lnTo>
                      <a:pt x="18008" y="323989"/>
                    </a:lnTo>
                    <a:lnTo>
                      <a:pt x="306006" y="323989"/>
                    </a:lnTo>
                    <a:lnTo>
                      <a:pt x="312997" y="322570"/>
                    </a:lnTo>
                    <a:lnTo>
                      <a:pt x="318719" y="318706"/>
                    </a:lnTo>
                    <a:lnTo>
                      <a:pt x="322583" y="312984"/>
                    </a:lnTo>
                    <a:lnTo>
                      <a:pt x="324002" y="305993"/>
                    </a:lnTo>
                    <a:lnTo>
                      <a:pt x="324002" y="17995"/>
                    </a:lnTo>
                    <a:lnTo>
                      <a:pt x="322583" y="11004"/>
                    </a:lnTo>
                    <a:lnTo>
                      <a:pt x="318719" y="5283"/>
                    </a:lnTo>
                    <a:lnTo>
                      <a:pt x="312997" y="1418"/>
                    </a:lnTo>
                    <a:lnTo>
                      <a:pt x="30600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36000" tIns="0" rIns="0" bIns="0" rtlCol="0" anchor="ctr" anchorCtr="0"/>
              <a:lstStyle/>
              <a:p>
                <a:r>
                  <a:rPr lang="ja-JP" altLang="en-US" sz="9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氏名</a:t>
                </a:r>
                <a:endParaRPr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38" name="bk object 37"/>
              <p:cNvSpPr/>
              <p:nvPr/>
            </p:nvSpPr>
            <p:spPr>
              <a:xfrm>
                <a:off x="189225" y="1859503"/>
                <a:ext cx="214064" cy="3506855"/>
              </a:xfrm>
              <a:custGeom>
                <a:avLst/>
                <a:gdLst/>
                <a:ahLst/>
                <a:cxnLst/>
                <a:rect l="l" t="t" r="r" b="b"/>
                <a:pathLst>
                  <a:path w="216534" h="7490459">
                    <a:moveTo>
                      <a:pt x="216001" y="0"/>
                    </a:moveTo>
                    <a:lnTo>
                      <a:pt x="36004" y="0"/>
                    </a:lnTo>
                    <a:lnTo>
                      <a:pt x="22025" y="2839"/>
                    </a:lnTo>
                    <a:lnTo>
                      <a:pt x="10577" y="10571"/>
                    </a:lnTo>
                    <a:lnTo>
                      <a:pt x="2841" y="22015"/>
                    </a:lnTo>
                    <a:lnTo>
                      <a:pt x="0" y="35991"/>
                    </a:lnTo>
                    <a:lnTo>
                      <a:pt x="0" y="7454061"/>
                    </a:lnTo>
                    <a:lnTo>
                      <a:pt x="2841" y="7468045"/>
                    </a:lnTo>
                    <a:lnTo>
                      <a:pt x="10577" y="7479493"/>
                    </a:lnTo>
                    <a:lnTo>
                      <a:pt x="22025" y="7487226"/>
                    </a:lnTo>
                    <a:lnTo>
                      <a:pt x="36004" y="7490066"/>
                    </a:lnTo>
                    <a:lnTo>
                      <a:pt x="216001" y="7490066"/>
                    </a:lnTo>
                    <a:lnTo>
                      <a:pt x="216001" y="0"/>
                    </a:lnTo>
                    <a:close/>
                  </a:path>
                </a:pathLst>
              </a:custGeom>
              <a:solidFill>
                <a:srgbClr val="6D6E71"/>
              </a:solidFill>
            </p:spPr>
            <p:txBody>
              <a:bodyPr vert="eaVert" wrap="square" lIns="0" tIns="72000" rIns="0" bIns="0" rtlCol="0" anchor="ctr" anchorCtr="0"/>
              <a:lstStyle/>
              <a:p>
                <a:r>
                  <a:rPr lang="ja-JP" altLang="en-US" sz="1000" b="1" dirty="0" smtClean="0">
                    <a:solidFill>
                      <a:prstClr val="white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申請内容</a:t>
                </a:r>
                <a:endParaRPr sz="100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39" name="bk object 38"/>
              <p:cNvSpPr/>
              <p:nvPr/>
            </p:nvSpPr>
            <p:spPr>
              <a:xfrm>
                <a:off x="173571" y="1859502"/>
                <a:ext cx="7081651" cy="3506857"/>
              </a:xfrm>
              <a:custGeom>
                <a:avLst/>
                <a:gdLst/>
                <a:ahLst/>
                <a:cxnLst/>
                <a:rect l="l" t="t" r="r" b="b"/>
                <a:pathLst>
                  <a:path w="6912609" h="7490459">
                    <a:moveTo>
                      <a:pt x="6912000" y="7454061"/>
                    </a:moveTo>
                    <a:lnTo>
                      <a:pt x="6909160" y="7468045"/>
                    </a:lnTo>
                    <a:lnTo>
                      <a:pt x="6901427" y="7479493"/>
                    </a:lnTo>
                    <a:lnTo>
                      <a:pt x="6889979" y="7487226"/>
                    </a:lnTo>
                    <a:lnTo>
                      <a:pt x="6875995" y="7490066"/>
                    </a:lnTo>
                    <a:lnTo>
                      <a:pt x="35991" y="7490066"/>
                    </a:lnTo>
                    <a:lnTo>
                      <a:pt x="22015" y="7487226"/>
                    </a:lnTo>
                    <a:lnTo>
                      <a:pt x="10571" y="7479493"/>
                    </a:lnTo>
                    <a:lnTo>
                      <a:pt x="2839" y="7468045"/>
                    </a:lnTo>
                    <a:lnTo>
                      <a:pt x="0" y="7454061"/>
                    </a:lnTo>
                    <a:lnTo>
                      <a:pt x="0" y="35991"/>
                    </a:lnTo>
                    <a:lnTo>
                      <a:pt x="2839" y="22015"/>
                    </a:lnTo>
                    <a:lnTo>
                      <a:pt x="10571" y="10571"/>
                    </a:lnTo>
                    <a:lnTo>
                      <a:pt x="22015" y="2839"/>
                    </a:lnTo>
                    <a:lnTo>
                      <a:pt x="35991" y="0"/>
                    </a:lnTo>
                    <a:lnTo>
                      <a:pt x="6875995" y="0"/>
                    </a:lnTo>
                    <a:lnTo>
                      <a:pt x="6889979" y="2839"/>
                    </a:lnTo>
                    <a:lnTo>
                      <a:pt x="6901427" y="10571"/>
                    </a:lnTo>
                    <a:lnTo>
                      <a:pt x="6909160" y="22015"/>
                    </a:lnTo>
                    <a:lnTo>
                      <a:pt x="6912000" y="35991"/>
                    </a:lnTo>
                    <a:lnTo>
                      <a:pt x="6912000" y="7454061"/>
                    </a:lnTo>
                    <a:close/>
                  </a:path>
                </a:pathLst>
              </a:custGeom>
              <a:ln w="28803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41" name="bk object 47"/>
              <p:cNvSpPr/>
              <p:nvPr/>
            </p:nvSpPr>
            <p:spPr>
              <a:xfrm flipV="1">
                <a:off x="402853" y="2642663"/>
                <a:ext cx="6856815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6696075">
                    <a:moveTo>
                      <a:pt x="0" y="0"/>
                    </a:moveTo>
                    <a:lnTo>
                      <a:pt x="6696036" y="0"/>
                    </a:lnTo>
                  </a:path>
                </a:pathLst>
              </a:custGeom>
              <a:ln w="16205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42" name="bk object 48"/>
              <p:cNvSpPr/>
              <p:nvPr/>
            </p:nvSpPr>
            <p:spPr>
              <a:xfrm rot="10800000" flipV="1">
                <a:off x="381809" y="3003124"/>
                <a:ext cx="6877858" cy="101754"/>
              </a:xfrm>
              <a:custGeom>
                <a:avLst/>
                <a:gdLst/>
                <a:ahLst/>
                <a:cxnLst/>
                <a:rect l="l" t="t" r="r" b="b"/>
                <a:pathLst>
                  <a:path w="6696075">
                    <a:moveTo>
                      <a:pt x="0" y="0"/>
                    </a:moveTo>
                    <a:lnTo>
                      <a:pt x="6696036" y="0"/>
                    </a:lnTo>
                  </a:path>
                </a:pathLst>
              </a:custGeom>
              <a:ln w="16205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43" name="object 8"/>
              <p:cNvSpPr/>
              <p:nvPr/>
            </p:nvSpPr>
            <p:spPr>
              <a:xfrm>
                <a:off x="2305164" y="3287248"/>
                <a:ext cx="216535" cy="252095"/>
              </a:xfrm>
              <a:custGeom>
                <a:avLst/>
                <a:gdLst/>
                <a:ahLst/>
                <a:cxnLst/>
                <a:rect l="l" t="t" r="r" b="b"/>
                <a:pathLst>
                  <a:path w="216535" h="252095">
                    <a:moveTo>
                      <a:pt x="215988" y="252018"/>
                    </a:moveTo>
                    <a:lnTo>
                      <a:pt x="0" y="252018"/>
                    </a:lnTo>
                    <a:lnTo>
                      <a:pt x="0" y="0"/>
                    </a:lnTo>
                    <a:lnTo>
                      <a:pt x="215988" y="0"/>
                    </a:lnTo>
                    <a:lnTo>
                      <a:pt x="215988" y="252018"/>
                    </a:lnTo>
                    <a:close/>
                  </a:path>
                </a:pathLst>
              </a:custGeom>
              <a:ln w="5397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44" name="object 14"/>
              <p:cNvSpPr/>
              <p:nvPr/>
            </p:nvSpPr>
            <p:spPr>
              <a:xfrm>
                <a:off x="791958" y="2248709"/>
                <a:ext cx="6444615" cy="0"/>
              </a:xfrm>
              <a:custGeom>
                <a:avLst/>
                <a:gdLst/>
                <a:ahLst/>
                <a:cxnLst/>
                <a:rect l="l" t="t" r="r" b="b"/>
                <a:pathLst>
                  <a:path w="6444615">
                    <a:moveTo>
                      <a:pt x="0" y="0"/>
                    </a:moveTo>
                    <a:lnTo>
                      <a:pt x="6444005" y="0"/>
                    </a:lnTo>
                  </a:path>
                </a:pathLst>
              </a:custGeom>
              <a:ln w="5397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48" name="object 89"/>
              <p:cNvSpPr txBox="1"/>
              <p:nvPr/>
            </p:nvSpPr>
            <p:spPr>
              <a:xfrm>
                <a:off x="2615479" y="3471342"/>
                <a:ext cx="512951" cy="12311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lang="en-US" altLang="ja-JP" sz="800" spc="3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2</a:t>
                </a:r>
                <a:r>
                  <a:rPr sz="800" spc="3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.</a:t>
                </a:r>
                <a:r>
                  <a:rPr sz="800" spc="-135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 </a:t>
                </a:r>
                <a:r>
                  <a:rPr sz="8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病気</a:t>
                </a:r>
                <a:endParaRPr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49" name="object 90"/>
              <p:cNvSpPr txBox="1"/>
              <p:nvPr/>
            </p:nvSpPr>
            <p:spPr>
              <a:xfrm>
                <a:off x="2574455" y="3080716"/>
                <a:ext cx="855188" cy="218856"/>
              </a:xfrm>
              <a:prstGeom prst="rect">
                <a:avLst/>
              </a:prstGeom>
            </p:spPr>
            <p:txBody>
              <a:bodyPr vert="horz" wrap="square" lIns="36000" tIns="0" rIns="0" bIns="0" rtlCol="0" anchor="ctr" anchorCtr="0">
                <a:noAutofit/>
              </a:bodyPr>
              <a:lstStyle/>
              <a:p>
                <a:pPr marL="12700"/>
                <a:r>
                  <a:rPr lang="en-US" altLang="ja-JP" sz="800" spc="3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1</a:t>
                </a:r>
                <a:r>
                  <a:rPr sz="800" spc="3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.</a:t>
                </a:r>
                <a:r>
                  <a:rPr sz="800" spc="-155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 </a:t>
                </a:r>
                <a:r>
                  <a:rPr sz="800" spc="130" dirty="0" err="1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ケガ</a:t>
                </a:r>
                <a:r>
                  <a:rPr lang="ja-JP" altLang="en-US" sz="800" spc="13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</a:t>
                </a:r>
                <a:endParaRPr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50" name="object 92"/>
              <p:cNvSpPr txBox="1"/>
              <p:nvPr/>
            </p:nvSpPr>
            <p:spPr>
              <a:xfrm>
                <a:off x="3267614" y="3029059"/>
                <a:ext cx="3777665" cy="10772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lang="ja-JP" altLang="en-US" sz="700" spc="-1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負傷の</a:t>
                </a:r>
                <a:r>
                  <a:rPr sz="700" dirty="0" err="1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原</a:t>
                </a:r>
                <a:r>
                  <a:rPr sz="700" spc="-15" dirty="0" err="1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因</a:t>
                </a:r>
                <a:r>
                  <a:rPr lang="ja-JP" altLang="en-US" sz="700" spc="3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（負傷した日時・負傷した場所・発生状況を具体的に記入ください。）</a:t>
                </a:r>
                <a:endParaRPr sz="7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55" name="object 106"/>
              <p:cNvSpPr txBox="1"/>
              <p:nvPr/>
            </p:nvSpPr>
            <p:spPr>
              <a:xfrm>
                <a:off x="2635283" y="2033962"/>
                <a:ext cx="2788921" cy="12311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sz="800" spc="3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1.</a:t>
                </a:r>
                <a:r>
                  <a:rPr sz="800" spc="-135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 </a:t>
                </a:r>
                <a:r>
                  <a:rPr sz="800" dirty="0" err="1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被保険者</a:t>
                </a:r>
                <a:r>
                  <a:rPr lang="ja-JP" altLang="en-US" sz="80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</a:t>
                </a:r>
                <a:r>
                  <a:rPr lang="en-US" altLang="zh-TW" sz="800" spc="3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2.</a:t>
                </a:r>
                <a:r>
                  <a:rPr lang="zh-TW" altLang="en-US" sz="800" spc="-11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 </a:t>
                </a:r>
                <a:r>
                  <a:rPr lang="zh-TW" altLang="en-US" sz="800" spc="-55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家族（被扶養者</a:t>
                </a:r>
                <a:r>
                  <a:rPr lang="zh-TW" altLang="en-US" sz="800" spc="-55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）</a:t>
                </a:r>
                <a:endParaRPr lang="zh-TW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56" name="object 112"/>
              <p:cNvSpPr/>
              <p:nvPr/>
            </p:nvSpPr>
            <p:spPr>
              <a:xfrm>
                <a:off x="2293068" y="1969471"/>
                <a:ext cx="216535" cy="252095"/>
              </a:xfrm>
              <a:custGeom>
                <a:avLst/>
                <a:gdLst/>
                <a:ahLst/>
                <a:cxnLst/>
                <a:rect l="l" t="t" r="r" b="b"/>
                <a:pathLst>
                  <a:path w="216535" h="252094">
                    <a:moveTo>
                      <a:pt x="216001" y="252018"/>
                    </a:moveTo>
                    <a:lnTo>
                      <a:pt x="0" y="252018"/>
                    </a:lnTo>
                    <a:lnTo>
                      <a:pt x="0" y="0"/>
                    </a:lnTo>
                    <a:lnTo>
                      <a:pt x="216001" y="0"/>
                    </a:lnTo>
                    <a:lnTo>
                      <a:pt x="216001" y="252018"/>
                    </a:lnTo>
                    <a:close/>
                  </a:path>
                </a:pathLst>
              </a:custGeom>
              <a:ln w="5397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57" name="object 78"/>
              <p:cNvSpPr txBox="1"/>
              <p:nvPr/>
            </p:nvSpPr>
            <p:spPr>
              <a:xfrm>
                <a:off x="2098544" y="4375916"/>
                <a:ext cx="2315311" cy="36933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lang="ja-JP" altLang="en-US" sz="80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令和　　 </a:t>
                </a:r>
                <a:r>
                  <a:rPr sz="80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年</a:t>
                </a:r>
                <a:r>
                  <a:rPr lang="ja-JP" altLang="en-US" sz="80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 月　　  日から</a:t>
                </a:r>
                <a:endParaRPr lang="en-US" altLang="ja-JP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marL="12700"/>
                <a:r>
                  <a:rPr lang="ja-JP" altLang="en-US" sz="80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令和　　 年</a:t>
                </a:r>
                <a:r>
                  <a:rPr lang="ja-JP" altLang="en-US" sz="8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 月　　  </a:t>
                </a:r>
                <a:r>
                  <a:rPr lang="ja-JP" altLang="en-US" sz="80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日まで　　 日間</a:t>
                </a:r>
                <a:endParaRPr lang="en-US" altLang="ja-JP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marL="12700"/>
                <a:endParaRPr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59" name="object 108"/>
              <p:cNvSpPr txBox="1"/>
              <p:nvPr/>
            </p:nvSpPr>
            <p:spPr>
              <a:xfrm>
                <a:off x="2472446" y="5151751"/>
                <a:ext cx="824312" cy="12311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 algn="ctr"/>
                <a:r>
                  <a:rPr lang="ja-JP" altLang="en-US" sz="800" spc="5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装具の装着</a:t>
                </a:r>
                <a:endParaRPr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40" name="bk object 44"/>
              <p:cNvSpPr/>
              <p:nvPr/>
            </p:nvSpPr>
            <p:spPr>
              <a:xfrm>
                <a:off x="403098" y="4676874"/>
                <a:ext cx="6840393" cy="237263"/>
              </a:xfrm>
              <a:custGeom>
                <a:avLst/>
                <a:gdLst/>
                <a:ahLst/>
                <a:cxnLst/>
                <a:rect l="l" t="t" r="r" b="b"/>
                <a:pathLst>
                  <a:path w="6696075">
                    <a:moveTo>
                      <a:pt x="0" y="0"/>
                    </a:moveTo>
                    <a:lnTo>
                      <a:pt x="6696036" y="0"/>
                    </a:lnTo>
                  </a:path>
                </a:pathLst>
              </a:custGeom>
              <a:ln w="16205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sp>
          <p:nvSpPr>
            <p:cNvPr id="260" name="object 108"/>
            <p:cNvSpPr txBox="1"/>
            <p:nvPr/>
          </p:nvSpPr>
          <p:spPr>
            <a:xfrm>
              <a:off x="5554332" y="6645425"/>
              <a:ext cx="1430079" cy="12311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800" spc="50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治療用装具を作成した</a:t>
              </a:r>
              <a:r>
                <a:rPr lang="ja-JP" altLang="en-US" sz="800" spc="5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為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261" name="bk object 46"/>
            <p:cNvSpPr/>
            <p:nvPr/>
          </p:nvSpPr>
          <p:spPr>
            <a:xfrm flipV="1">
              <a:off x="780877" y="5130674"/>
              <a:ext cx="6268349" cy="125371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4" name="bk object 35"/>
            <p:cNvSpPr/>
            <p:nvPr/>
          </p:nvSpPr>
          <p:spPr>
            <a:xfrm>
              <a:off x="3885702" y="5242174"/>
              <a:ext cx="45719" cy="522770"/>
            </a:xfrm>
            <a:custGeom>
              <a:avLst/>
              <a:gdLst/>
              <a:ahLst/>
              <a:cxnLst/>
              <a:rect l="l" t="t" r="r" b="b"/>
              <a:pathLst>
                <a:path h="1296035">
                  <a:moveTo>
                    <a:pt x="0" y="1296009"/>
                  </a:moveTo>
                  <a:lnTo>
                    <a:pt x="0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5" name="bk object 36"/>
            <p:cNvSpPr/>
            <p:nvPr/>
          </p:nvSpPr>
          <p:spPr>
            <a:xfrm>
              <a:off x="5570664" y="5241004"/>
              <a:ext cx="127811" cy="523939"/>
            </a:xfrm>
            <a:custGeom>
              <a:avLst/>
              <a:gdLst/>
              <a:ahLst/>
              <a:cxnLst/>
              <a:rect l="l" t="t" r="r" b="b"/>
              <a:pathLst>
                <a:path h="1296035">
                  <a:moveTo>
                    <a:pt x="0" y="1296009"/>
                  </a:moveTo>
                  <a:lnTo>
                    <a:pt x="0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66" name="bk object 46"/>
            <p:cNvSpPr/>
            <p:nvPr/>
          </p:nvSpPr>
          <p:spPr>
            <a:xfrm>
              <a:off x="789338" y="5764945"/>
              <a:ext cx="6259889" cy="279908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2" name="object 15"/>
            <p:cNvSpPr txBox="1"/>
            <p:nvPr/>
          </p:nvSpPr>
          <p:spPr>
            <a:xfrm>
              <a:off x="6832678" y="5983297"/>
              <a:ext cx="114300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円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24" name="bk object 16"/>
            <p:cNvSpPr/>
            <p:nvPr/>
          </p:nvSpPr>
          <p:spPr>
            <a:xfrm>
              <a:off x="4384715" y="6183660"/>
              <a:ext cx="1051450" cy="417746"/>
            </a:xfrm>
            <a:custGeom>
              <a:avLst/>
              <a:gdLst/>
              <a:ahLst/>
              <a:cxnLst/>
              <a:rect l="l" t="t" r="r" b="b"/>
              <a:pathLst>
                <a:path w="1871980" h="7490459">
                  <a:moveTo>
                    <a:pt x="1871992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7454061"/>
                  </a:lnTo>
                  <a:lnTo>
                    <a:pt x="2839" y="7468045"/>
                  </a:lnTo>
                  <a:lnTo>
                    <a:pt x="10571" y="7479493"/>
                  </a:lnTo>
                  <a:lnTo>
                    <a:pt x="22015" y="7487226"/>
                  </a:lnTo>
                  <a:lnTo>
                    <a:pt x="35991" y="7490066"/>
                  </a:lnTo>
                  <a:lnTo>
                    <a:pt x="1871992" y="7490066"/>
                  </a:lnTo>
                  <a:lnTo>
                    <a:pt x="187199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９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装具装着日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5" name="bk object 46"/>
            <p:cNvSpPr/>
            <p:nvPr/>
          </p:nvSpPr>
          <p:spPr>
            <a:xfrm>
              <a:off x="779043" y="6553930"/>
              <a:ext cx="6274246" cy="306102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603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6" name="object 78"/>
            <p:cNvSpPr txBox="1"/>
            <p:nvPr/>
          </p:nvSpPr>
          <p:spPr>
            <a:xfrm>
              <a:off x="2469576" y="6286498"/>
              <a:ext cx="1782524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　　</a:t>
              </a:r>
              <a:r>
                <a:rPr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 月　　  日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27" name="object 78"/>
            <p:cNvSpPr txBox="1"/>
            <p:nvPr/>
          </p:nvSpPr>
          <p:spPr>
            <a:xfrm>
              <a:off x="5420890" y="6286056"/>
              <a:ext cx="1632399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　　</a:t>
              </a:r>
              <a:r>
                <a:rPr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 月　　  日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" name="右矢印 2"/>
            <p:cNvSpPr/>
            <p:nvPr/>
          </p:nvSpPr>
          <p:spPr>
            <a:xfrm>
              <a:off x="3212352" y="4629104"/>
              <a:ext cx="244775" cy="109428"/>
            </a:xfrm>
            <a:prstGeom prst="rightArrow">
              <a:avLst/>
            </a:prstGeom>
            <a:solidFill>
              <a:srgbClr val="221915"/>
            </a:solidFill>
          </p:spPr>
          <p:txBody>
            <a:bodyPr wrap="square" lIns="0" tIns="0" rIns="0" bIns="0" rtlCol="0" anchor="ctr"/>
            <a:lstStyle/>
            <a:p>
              <a:pPr algn="ctr"/>
              <a:endParaRPr kumimoji="1" lang="ja-JP" altLang="en-US" sz="12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1" name="object 78"/>
            <p:cNvSpPr txBox="1"/>
            <p:nvPr/>
          </p:nvSpPr>
          <p:spPr>
            <a:xfrm>
              <a:off x="5627799" y="3997758"/>
              <a:ext cx="1301298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</a:t>
              </a:r>
              <a:r>
                <a:rPr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 月　　  日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52" name="object 78"/>
            <p:cNvSpPr txBox="1"/>
            <p:nvPr/>
          </p:nvSpPr>
          <p:spPr>
            <a:xfrm>
              <a:off x="5502862" y="4274023"/>
              <a:ext cx="1405824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</a:t>
              </a:r>
              <a:r>
                <a:rPr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 月　　  日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4" name="大かっこ 3"/>
            <p:cNvSpPr/>
            <p:nvPr/>
          </p:nvSpPr>
          <p:spPr>
            <a:xfrm>
              <a:off x="3281898" y="4575746"/>
              <a:ext cx="3671487" cy="554930"/>
            </a:xfrm>
            <a:prstGeom prst="bracket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object 50"/>
            <p:cNvSpPr/>
            <p:nvPr/>
          </p:nvSpPr>
          <p:spPr>
            <a:xfrm>
              <a:off x="3917629" y="6553930"/>
              <a:ext cx="45719" cy="310822"/>
            </a:xfrm>
            <a:custGeom>
              <a:avLst/>
              <a:gdLst/>
              <a:ahLst/>
              <a:cxnLst/>
              <a:rect l="l" t="t" r="r" b="b"/>
              <a:pathLst>
                <a:path h="1224279">
                  <a:moveTo>
                    <a:pt x="0" y="1223975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0" name="object 50"/>
            <p:cNvSpPr/>
            <p:nvPr/>
          </p:nvSpPr>
          <p:spPr>
            <a:xfrm>
              <a:off x="4384715" y="5763587"/>
              <a:ext cx="45719" cy="790343"/>
            </a:xfrm>
            <a:custGeom>
              <a:avLst/>
              <a:gdLst/>
              <a:ahLst/>
              <a:cxnLst/>
              <a:rect l="l" t="t" r="r" b="b"/>
              <a:pathLst>
                <a:path h="1224279">
                  <a:moveTo>
                    <a:pt x="0" y="1223975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1" name="object 50"/>
            <p:cNvSpPr/>
            <p:nvPr/>
          </p:nvSpPr>
          <p:spPr>
            <a:xfrm>
              <a:off x="4736441" y="4182055"/>
              <a:ext cx="45719" cy="302805"/>
            </a:xfrm>
            <a:custGeom>
              <a:avLst/>
              <a:gdLst/>
              <a:ahLst/>
              <a:cxnLst/>
              <a:rect l="l" t="t" r="r" b="b"/>
              <a:pathLst>
                <a:path h="1224279">
                  <a:moveTo>
                    <a:pt x="0" y="1223975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178" name="object 105"/>
          <p:cNvSpPr txBox="1"/>
          <p:nvPr/>
        </p:nvSpPr>
        <p:spPr>
          <a:xfrm>
            <a:off x="5548169" y="3761072"/>
            <a:ext cx="1380928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sz="800" dirty="0" err="1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昭和</a:t>
            </a:r>
            <a:r>
              <a:rPr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 □</a:t>
            </a:r>
            <a:r>
              <a:rPr sz="800" dirty="0" err="1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平成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□令和</a:t>
            </a:r>
            <a:r>
              <a:rPr lang="ja-JP" altLang="en-US" sz="7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endParaRPr sz="7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7780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1915"/>
        </a:solidFill>
      </a:spPr>
      <a:bodyPr wrap="square" lIns="0" tIns="0" rIns="0" bIns="0" rtlCol="0"/>
      <a:lstStyle>
        <a:defPPr>
          <a:defRPr sz="1200" dirty="0" smtClean="0">
            <a:solidFill>
              <a:schemeClr val="bg1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3454</TotalTime>
  <Words>373</Words>
  <Application>Microsoft Office PowerPoint</Application>
  <PresentationFormat>ユーザー設定</PresentationFormat>
  <Paragraphs>123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健康保険組合連合会</dc:creator>
  <cp:lastModifiedBy>KENPO</cp:lastModifiedBy>
  <cp:revision>249</cp:revision>
  <cp:lastPrinted>2016-11-08T06:31:53Z</cp:lastPrinted>
  <dcterms:created xsi:type="dcterms:W3CDTF">2016-07-06T07:28:27Z</dcterms:created>
  <dcterms:modified xsi:type="dcterms:W3CDTF">2019-04-15T05:38:09Z</dcterms:modified>
</cp:coreProperties>
</file>