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6500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>
        <p:scale>
          <a:sx n="100" d="100"/>
          <a:sy n="100" d="100"/>
        </p:scale>
        <p:origin x="-798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64935" y="10152665"/>
            <a:ext cx="345440" cy="153034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Meiryo UI"/>
                <a:cs typeface="Meiryo UI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spc="35" dirty="0"/>
              <a:t>‹#›</a:t>
            </a:fld>
            <a:r>
              <a:rPr spc="35" dirty="0"/>
              <a:t> </a:t>
            </a:r>
            <a:r>
              <a:rPr spc="50" dirty="0"/>
              <a:t>/</a:t>
            </a:r>
            <a:r>
              <a:rPr spc="-210" dirty="0"/>
              <a:t> </a:t>
            </a:r>
            <a:r>
              <a:rPr spc="35" dirty="0"/>
              <a:t>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64935" y="10152665"/>
            <a:ext cx="345440" cy="153034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Meiryo UI"/>
                <a:cs typeface="Meiryo UI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spc="35" dirty="0"/>
              <a:t>‹#›</a:t>
            </a:fld>
            <a:r>
              <a:rPr spc="35" dirty="0"/>
              <a:t> </a:t>
            </a:r>
            <a:r>
              <a:rPr spc="50" dirty="0"/>
              <a:t>/</a:t>
            </a:r>
            <a:r>
              <a:rPr spc="-210" dirty="0"/>
              <a:t> </a:t>
            </a:r>
            <a:r>
              <a:rPr spc="35" dirty="0"/>
              <a:t>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264935" y="10152665"/>
            <a:ext cx="345440" cy="153034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Meiryo UI"/>
                <a:cs typeface="Meiryo UI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spc="35" dirty="0"/>
              <a:t>‹#›</a:t>
            </a:fld>
            <a:r>
              <a:rPr spc="35" dirty="0"/>
              <a:t> </a:t>
            </a:r>
            <a:r>
              <a:rPr spc="50" dirty="0"/>
              <a:t>/</a:t>
            </a:r>
            <a:r>
              <a:rPr spc="-210" dirty="0"/>
              <a:t> </a:t>
            </a:r>
            <a:r>
              <a:rPr spc="35" dirty="0"/>
              <a:t>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264935" y="10152665"/>
            <a:ext cx="345440" cy="153034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Meiryo UI"/>
                <a:cs typeface="Meiryo UI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spc="35" dirty="0"/>
              <a:t>‹#›</a:t>
            </a:fld>
            <a:r>
              <a:rPr spc="35" dirty="0"/>
              <a:t> </a:t>
            </a:r>
            <a:r>
              <a:rPr spc="50" dirty="0"/>
              <a:t>/</a:t>
            </a:r>
            <a:r>
              <a:rPr spc="-210" dirty="0"/>
              <a:t> </a:t>
            </a:r>
            <a:r>
              <a:rPr spc="35" dirty="0"/>
              <a:t>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264935" y="10152665"/>
            <a:ext cx="345440" cy="153034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Meiryo UI"/>
                <a:cs typeface="Meiryo UI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spc="35" dirty="0"/>
              <a:t>‹#›</a:t>
            </a:fld>
            <a:r>
              <a:rPr spc="35" dirty="0"/>
              <a:t> </a:t>
            </a:r>
            <a:r>
              <a:rPr spc="50" dirty="0"/>
              <a:t>/</a:t>
            </a:r>
            <a:r>
              <a:rPr spc="-210" dirty="0"/>
              <a:t> </a:t>
            </a:r>
            <a:r>
              <a:rPr spc="35" dirty="0"/>
              <a:t>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グループ化 168"/>
          <p:cNvGrpSpPr/>
          <p:nvPr/>
        </p:nvGrpSpPr>
        <p:grpSpPr>
          <a:xfrm>
            <a:off x="1723572" y="1288039"/>
            <a:ext cx="4373250" cy="484748"/>
            <a:chOff x="954811" y="340318"/>
            <a:chExt cx="3788475" cy="484748"/>
          </a:xfrm>
        </p:grpSpPr>
        <p:grpSp>
          <p:nvGrpSpPr>
            <p:cNvPr id="155" name="グループ化 154"/>
            <p:cNvGrpSpPr/>
            <p:nvPr/>
          </p:nvGrpSpPr>
          <p:grpSpPr>
            <a:xfrm>
              <a:off x="954811" y="398026"/>
              <a:ext cx="3788475" cy="369332"/>
              <a:chOff x="915228" y="1178754"/>
              <a:chExt cx="3788475" cy="369332"/>
            </a:xfrm>
          </p:grpSpPr>
          <p:sp>
            <p:nvSpPr>
              <p:cNvPr id="160" name="object 62"/>
              <p:cNvSpPr txBox="1"/>
              <p:nvPr/>
            </p:nvSpPr>
            <p:spPr>
              <a:xfrm>
                <a:off x="915228" y="1226260"/>
                <a:ext cx="902444" cy="24622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ja-JP" altLang="en-US" sz="1600" b="1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健康保険</a:t>
                </a:r>
                <a:endParaRPr sz="16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161" name="object 62"/>
              <p:cNvSpPr txBox="1"/>
              <p:nvPr/>
            </p:nvSpPr>
            <p:spPr>
              <a:xfrm>
                <a:off x="3684512" y="1237673"/>
                <a:ext cx="1019191" cy="24622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ja-JP" altLang="en-US" sz="1600" b="1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支給</a:t>
                </a:r>
                <a:r>
                  <a:rPr lang="ja-JP" altLang="en-US" sz="1600" b="1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申請書</a:t>
                </a:r>
                <a:endParaRPr sz="16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162" name="object 62"/>
              <p:cNvSpPr txBox="1"/>
              <p:nvPr/>
            </p:nvSpPr>
            <p:spPr>
              <a:xfrm>
                <a:off x="2320612" y="1178754"/>
                <a:ext cx="1567389" cy="369332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ja-JP" altLang="en-US" sz="2400" b="1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高額</a:t>
                </a:r>
                <a:r>
                  <a:rPr lang="ja-JP" altLang="en-US" sz="2400" b="1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療養費</a:t>
                </a:r>
                <a:endParaRPr sz="2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</p:grpSp>
        <p:sp>
          <p:nvSpPr>
            <p:cNvPr id="168" name="object 62"/>
            <p:cNvSpPr txBox="1"/>
            <p:nvPr/>
          </p:nvSpPr>
          <p:spPr>
            <a:xfrm>
              <a:off x="1773045" y="340318"/>
              <a:ext cx="540734" cy="48474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05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endParaRPr lang="en-US" altLang="ja-JP" sz="105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/>
              <a:r>
                <a:rPr lang="ja-JP" altLang="en-US" sz="105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</a:t>
              </a:r>
              <a:r>
                <a:rPr lang="ja-JP" altLang="en-US" sz="105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扶養者</a:t>
              </a:r>
              <a:endParaRPr lang="en-US" altLang="ja-JP" sz="105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/>
              <a:r>
                <a:rPr lang="ja-JP" altLang="en-US" sz="105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世帯合算</a:t>
              </a:r>
              <a:endParaRPr sz="105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>
            <a:off x="629456" y="3313214"/>
            <a:ext cx="6500820" cy="3450735"/>
            <a:chOff x="307585" y="1619999"/>
            <a:chExt cx="6624662" cy="3497074"/>
          </a:xfrm>
        </p:grpSpPr>
        <p:sp>
          <p:nvSpPr>
            <p:cNvPr id="296" name="bk object 18"/>
            <p:cNvSpPr/>
            <p:nvPr/>
          </p:nvSpPr>
          <p:spPr>
            <a:xfrm>
              <a:off x="504213" y="4265993"/>
              <a:ext cx="1698905" cy="851079"/>
            </a:xfrm>
            <a:custGeom>
              <a:avLst/>
              <a:gdLst/>
              <a:ahLst/>
              <a:cxnLst/>
              <a:rect l="l" t="t" r="r" b="b"/>
              <a:pathLst>
                <a:path w="1890395" h="5580380">
                  <a:moveTo>
                    <a:pt x="1890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5544007"/>
                  </a:lnTo>
                  <a:lnTo>
                    <a:pt x="2841" y="5557991"/>
                  </a:lnTo>
                  <a:lnTo>
                    <a:pt x="10577" y="5569438"/>
                  </a:lnTo>
                  <a:lnTo>
                    <a:pt x="22025" y="5577172"/>
                  </a:lnTo>
                  <a:lnTo>
                    <a:pt x="36004" y="5580011"/>
                  </a:lnTo>
                  <a:lnTo>
                    <a:pt x="1890001" y="5580011"/>
                  </a:lnTo>
                  <a:lnTo>
                    <a:pt x="189000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５ 療養を受けた期間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６ 保険診療分の自己負担額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97" name="bk object 18"/>
            <p:cNvSpPr/>
            <p:nvPr/>
          </p:nvSpPr>
          <p:spPr>
            <a:xfrm>
              <a:off x="540000" y="3877208"/>
              <a:ext cx="1674393" cy="450283"/>
            </a:xfrm>
            <a:custGeom>
              <a:avLst/>
              <a:gdLst/>
              <a:ahLst/>
              <a:cxnLst/>
              <a:rect l="l" t="t" r="r" b="b"/>
              <a:pathLst>
                <a:path w="1890395" h="5580380">
                  <a:moveTo>
                    <a:pt x="1890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5544007"/>
                  </a:lnTo>
                  <a:lnTo>
                    <a:pt x="2841" y="5557991"/>
                  </a:lnTo>
                  <a:lnTo>
                    <a:pt x="10577" y="5569438"/>
                  </a:lnTo>
                  <a:lnTo>
                    <a:pt x="22025" y="5577172"/>
                  </a:lnTo>
                  <a:lnTo>
                    <a:pt x="36004" y="5580011"/>
                  </a:lnTo>
                  <a:lnTo>
                    <a:pt x="1890001" y="5580011"/>
                  </a:lnTo>
                  <a:lnTo>
                    <a:pt x="189000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４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傷病名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98" name="bk object 18"/>
            <p:cNvSpPr/>
            <p:nvPr/>
          </p:nvSpPr>
          <p:spPr>
            <a:xfrm>
              <a:off x="540000" y="3204081"/>
              <a:ext cx="1677332" cy="673127"/>
            </a:xfrm>
            <a:custGeom>
              <a:avLst/>
              <a:gdLst/>
              <a:ahLst/>
              <a:cxnLst/>
              <a:rect l="l" t="t" r="r" b="b"/>
              <a:pathLst>
                <a:path w="1890395" h="5580380">
                  <a:moveTo>
                    <a:pt x="1890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5544007"/>
                  </a:lnTo>
                  <a:lnTo>
                    <a:pt x="2841" y="5557991"/>
                  </a:lnTo>
                  <a:lnTo>
                    <a:pt x="10577" y="5569438"/>
                  </a:lnTo>
                  <a:lnTo>
                    <a:pt x="22025" y="5577172"/>
                  </a:lnTo>
                  <a:lnTo>
                    <a:pt x="36004" y="5580011"/>
                  </a:lnTo>
                  <a:lnTo>
                    <a:pt x="1890001" y="5580011"/>
                  </a:lnTo>
                  <a:lnTo>
                    <a:pt x="189000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 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療養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を受けた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医療機関・薬局の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99" name="bk object 18"/>
            <p:cNvSpPr/>
            <p:nvPr/>
          </p:nvSpPr>
          <p:spPr>
            <a:xfrm>
              <a:off x="542939" y="2384773"/>
              <a:ext cx="1674393" cy="900010"/>
            </a:xfrm>
            <a:custGeom>
              <a:avLst/>
              <a:gdLst/>
              <a:ahLst/>
              <a:cxnLst/>
              <a:rect l="l" t="t" r="r" b="b"/>
              <a:pathLst>
                <a:path w="1890395" h="5580380">
                  <a:moveTo>
                    <a:pt x="1890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5544007"/>
                  </a:lnTo>
                  <a:lnTo>
                    <a:pt x="2841" y="5557991"/>
                  </a:lnTo>
                  <a:lnTo>
                    <a:pt x="10577" y="5569438"/>
                  </a:lnTo>
                  <a:lnTo>
                    <a:pt x="22025" y="5577172"/>
                  </a:lnTo>
                  <a:lnTo>
                    <a:pt x="36004" y="5580011"/>
                  </a:lnTo>
                  <a:lnTo>
                    <a:pt x="1890001" y="5580011"/>
                  </a:lnTo>
                  <a:lnTo>
                    <a:pt x="189000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家族の場合は</a:t>
              </a:r>
              <a:endPara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 その方の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0" name="bk object 18"/>
            <p:cNvSpPr/>
            <p:nvPr/>
          </p:nvSpPr>
          <p:spPr>
            <a:xfrm>
              <a:off x="540000" y="1977278"/>
              <a:ext cx="1674393" cy="425675"/>
            </a:xfrm>
            <a:custGeom>
              <a:avLst/>
              <a:gdLst/>
              <a:ahLst/>
              <a:cxnLst/>
              <a:rect l="l" t="t" r="r" b="b"/>
              <a:pathLst>
                <a:path w="1890395" h="5580380">
                  <a:moveTo>
                    <a:pt x="1890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5544007"/>
                  </a:lnTo>
                  <a:lnTo>
                    <a:pt x="2841" y="5557991"/>
                  </a:lnTo>
                  <a:lnTo>
                    <a:pt x="10577" y="5569438"/>
                  </a:lnTo>
                  <a:lnTo>
                    <a:pt x="22025" y="5577172"/>
                  </a:lnTo>
                  <a:lnTo>
                    <a:pt x="36004" y="5580011"/>
                  </a:lnTo>
                  <a:lnTo>
                    <a:pt x="1890001" y="5580011"/>
                  </a:lnTo>
                  <a:lnTo>
                    <a:pt x="189000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受診者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1" name="bk object 18"/>
            <p:cNvSpPr/>
            <p:nvPr/>
          </p:nvSpPr>
          <p:spPr>
            <a:xfrm>
              <a:off x="540000" y="1619999"/>
              <a:ext cx="1674393" cy="357279"/>
            </a:xfrm>
            <a:custGeom>
              <a:avLst/>
              <a:gdLst/>
              <a:ahLst/>
              <a:cxnLst/>
              <a:rect l="l" t="t" r="r" b="b"/>
              <a:pathLst>
                <a:path w="1890395" h="5580380">
                  <a:moveTo>
                    <a:pt x="1890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5544007"/>
                  </a:lnTo>
                  <a:lnTo>
                    <a:pt x="2841" y="5557991"/>
                  </a:lnTo>
                  <a:lnTo>
                    <a:pt x="10577" y="5569438"/>
                  </a:lnTo>
                  <a:lnTo>
                    <a:pt x="22025" y="5577172"/>
                  </a:lnTo>
                  <a:lnTo>
                    <a:pt x="36004" y="5580011"/>
                  </a:lnTo>
                  <a:lnTo>
                    <a:pt x="1890001" y="5580011"/>
                  </a:lnTo>
                  <a:lnTo>
                    <a:pt x="1890001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 診療月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5" name="bk object 33"/>
            <p:cNvSpPr/>
            <p:nvPr/>
          </p:nvSpPr>
          <p:spPr>
            <a:xfrm>
              <a:off x="324004" y="1620000"/>
              <a:ext cx="215996" cy="3497073"/>
            </a:xfrm>
            <a:custGeom>
              <a:avLst/>
              <a:gdLst/>
              <a:ahLst/>
              <a:cxnLst/>
              <a:rect l="l" t="t" r="r" b="b"/>
              <a:pathLst>
                <a:path w="216534" h="5580380">
                  <a:moveTo>
                    <a:pt x="216001" y="0"/>
                  </a:moveTo>
                  <a:lnTo>
                    <a:pt x="36004" y="0"/>
                  </a:lnTo>
                  <a:lnTo>
                    <a:pt x="22025" y="2841"/>
                  </a:lnTo>
                  <a:lnTo>
                    <a:pt x="10577" y="10577"/>
                  </a:lnTo>
                  <a:lnTo>
                    <a:pt x="2841" y="22025"/>
                  </a:lnTo>
                  <a:lnTo>
                    <a:pt x="0" y="36004"/>
                  </a:lnTo>
                  <a:lnTo>
                    <a:pt x="0" y="5543956"/>
                  </a:lnTo>
                  <a:lnTo>
                    <a:pt x="2841" y="5557940"/>
                  </a:lnTo>
                  <a:lnTo>
                    <a:pt x="10577" y="5569388"/>
                  </a:lnTo>
                  <a:lnTo>
                    <a:pt x="22025" y="5577121"/>
                  </a:lnTo>
                  <a:lnTo>
                    <a:pt x="36004" y="5579960"/>
                  </a:lnTo>
                  <a:lnTo>
                    <a:pt x="216001" y="5579960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  <a:ln>
              <a:solidFill>
                <a:srgbClr val="231F20"/>
              </a:solidFill>
            </a:ln>
          </p:spPr>
          <p:txBody>
            <a:bodyPr vert="eaVert" wrap="square" lIns="0" tIns="72000" rIns="0" bIns="0" rtlCol="0" anchor="ctr" anchorCtr="0"/>
            <a:lstStyle/>
            <a:p>
              <a:r>
                <a:rPr lang="ja-JP" altLang="en-US" sz="1000" b="1" dirty="0" smtClean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申請内容</a:t>
              </a:r>
              <a:endParaRPr sz="1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6" name="bk object 34"/>
            <p:cNvSpPr/>
            <p:nvPr/>
          </p:nvSpPr>
          <p:spPr>
            <a:xfrm>
              <a:off x="324002" y="3877208"/>
              <a:ext cx="218936" cy="1239864"/>
            </a:xfrm>
            <a:custGeom>
              <a:avLst/>
              <a:gdLst/>
              <a:ahLst/>
              <a:cxnLst/>
              <a:rect l="l" t="t" r="r" b="b"/>
              <a:pathLst>
                <a:path w="162559" h="1534160">
                  <a:moveTo>
                    <a:pt x="162001" y="0"/>
                  </a:moveTo>
                  <a:lnTo>
                    <a:pt x="27343" y="44462"/>
                  </a:lnTo>
                  <a:lnTo>
                    <a:pt x="0" y="82295"/>
                  </a:lnTo>
                  <a:lnTo>
                    <a:pt x="0" y="1451305"/>
                  </a:lnTo>
                  <a:lnTo>
                    <a:pt x="27343" y="1489125"/>
                  </a:lnTo>
                  <a:lnTo>
                    <a:pt x="162001" y="1533588"/>
                  </a:lnTo>
                  <a:lnTo>
                    <a:pt x="16200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vert="eaVert" wrap="square" lIns="0" tIns="0" rIns="0" bIns="0" rtlCol="0" anchor="ctr" anchorCtr="1"/>
            <a:lstStyle/>
            <a:p>
              <a:r>
                <a:rPr lang="ja-JP" altLang="en-US" sz="7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療養の内容などについて</a:t>
              </a:r>
              <a:endParaRPr sz="75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7" name="bk object 36"/>
            <p:cNvSpPr/>
            <p:nvPr/>
          </p:nvSpPr>
          <p:spPr>
            <a:xfrm>
              <a:off x="307585" y="1620001"/>
              <a:ext cx="6589856" cy="3497072"/>
            </a:xfrm>
            <a:custGeom>
              <a:avLst/>
              <a:gdLst/>
              <a:ahLst/>
              <a:cxnLst/>
              <a:rect l="l" t="t" r="r" b="b"/>
              <a:pathLst>
                <a:path w="6588125" h="5580380">
                  <a:moveTo>
                    <a:pt x="6587998" y="5544019"/>
                  </a:moveTo>
                  <a:lnTo>
                    <a:pt x="6585158" y="5558003"/>
                  </a:lnTo>
                  <a:lnTo>
                    <a:pt x="6577425" y="5569451"/>
                  </a:lnTo>
                  <a:lnTo>
                    <a:pt x="6565977" y="5577184"/>
                  </a:lnTo>
                  <a:lnTo>
                    <a:pt x="6551993" y="5580024"/>
                  </a:lnTo>
                  <a:lnTo>
                    <a:pt x="36004" y="5580024"/>
                  </a:lnTo>
                  <a:lnTo>
                    <a:pt x="22025" y="5577184"/>
                  </a:lnTo>
                  <a:lnTo>
                    <a:pt x="10577" y="5569451"/>
                  </a:lnTo>
                  <a:lnTo>
                    <a:pt x="2841" y="5558003"/>
                  </a:lnTo>
                  <a:lnTo>
                    <a:pt x="0" y="5544019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6551993" y="0"/>
                  </a:lnTo>
                  <a:lnTo>
                    <a:pt x="6565977" y="2841"/>
                  </a:lnTo>
                  <a:lnTo>
                    <a:pt x="6577425" y="10577"/>
                  </a:lnTo>
                  <a:lnTo>
                    <a:pt x="6585158" y="22025"/>
                  </a:lnTo>
                  <a:lnTo>
                    <a:pt x="6587998" y="36004"/>
                  </a:lnTo>
                  <a:lnTo>
                    <a:pt x="6587998" y="5544019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8" name="bk object 37"/>
            <p:cNvSpPr/>
            <p:nvPr/>
          </p:nvSpPr>
          <p:spPr>
            <a:xfrm rot="10800000" flipV="1">
              <a:off x="2214003" y="3366198"/>
              <a:ext cx="1512570" cy="4789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9" name="bk object 39"/>
            <p:cNvSpPr/>
            <p:nvPr/>
          </p:nvSpPr>
          <p:spPr>
            <a:xfrm>
              <a:off x="2214003" y="4265993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0" name="bk object 40"/>
            <p:cNvSpPr/>
            <p:nvPr/>
          </p:nvSpPr>
          <p:spPr>
            <a:xfrm>
              <a:off x="2214003" y="3048643"/>
              <a:ext cx="1512570" cy="4789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1" name="bk object 41"/>
            <p:cNvSpPr/>
            <p:nvPr/>
          </p:nvSpPr>
          <p:spPr>
            <a:xfrm>
              <a:off x="2214003" y="3870019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2" name="bk object 42"/>
            <p:cNvSpPr/>
            <p:nvPr/>
          </p:nvSpPr>
          <p:spPr>
            <a:xfrm rot="10800000" flipV="1">
              <a:off x="2214003" y="4827978"/>
              <a:ext cx="1512570" cy="11502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3" name="bk object 46"/>
            <p:cNvSpPr/>
            <p:nvPr/>
          </p:nvSpPr>
          <p:spPr>
            <a:xfrm flipV="1">
              <a:off x="745309" y="4218496"/>
              <a:ext cx="1408397" cy="47895"/>
            </a:xfrm>
            <a:custGeom>
              <a:avLst/>
              <a:gdLst/>
              <a:ahLst/>
              <a:cxnLst/>
              <a:rect l="l" t="t" r="r" b="b"/>
              <a:pathLst>
                <a:path w="1368425">
                  <a:moveTo>
                    <a:pt x="0" y="0"/>
                  </a:moveTo>
                  <a:lnTo>
                    <a:pt x="1367993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4" name="bk object 47"/>
            <p:cNvSpPr/>
            <p:nvPr/>
          </p:nvSpPr>
          <p:spPr>
            <a:xfrm>
              <a:off x="539991" y="3048643"/>
              <a:ext cx="1620520" cy="47895"/>
            </a:xfrm>
            <a:custGeom>
              <a:avLst/>
              <a:gdLst/>
              <a:ahLst/>
              <a:cxnLst/>
              <a:rect l="l" t="t" r="r" b="b"/>
              <a:pathLst>
                <a:path w="1620520">
                  <a:moveTo>
                    <a:pt x="0" y="0"/>
                  </a:moveTo>
                  <a:lnTo>
                    <a:pt x="1619999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5" name="bk object 48"/>
            <p:cNvSpPr/>
            <p:nvPr/>
          </p:nvSpPr>
          <p:spPr>
            <a:xfrm>
              <a:off x="2214003" y="2394000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6" name="bk object 49"/>
            <p:cNvSpPr/>
            <p:nvPr/>
          </p:nvSpPr>
          <p:spPr>
            <a:xfrm>
              <a:off x="791994" y="2394000"/>
              <a:ext cx="1368425" cy="0"/>
            </a:xfrm>
            <a:custGeom>
              <a:avLst/>
              <a:gdLst/>
              <a:ahLst/>
              <a:cxnLst/>
              <a:rect l="l" t="t" r="r" b="b"/>
              <a:pathLst>
                <a:path w="1368425">
                  <a:moveTo>
                    <a:pt x="0" y="0"/>
                  </a:moveTo>
                  <a:lnTo>
                    <a:pt x="1367993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7" name="bk object 50"/>
            <p:cNvSpPr/>
            <p:nvPr/>
          </p:nvSpPr>
          <p:spPr>
            <a:xfrm>
              <a:off x="539991" y="3870019"/>
              <a:ext cx="1620520" cy="0"/>
            </a:xfrm>
            <a:custGeom>
              <a:avLst/>
              <a:gdLst/>
              <a:ahLst/>
              <a:cxnLst/>
              <a:rect l="l" t="t" r="r" b="b"/>
              <a:pathLst>
                <a:path w="1620520">
                  <a:moveTo>
                    <a:pt x="0" y="0"/>
                  </a:moveTo>
                  <a:lnTo>
                    <a:pt x="1619999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8" name="bk object 57"/>
            <p:cNvSpPr/>
            <p:nvPr/>
          </p:nvSpPr>
          <p:spPr>
            <a:xfrm>
              <a:off x="539991" y="1979967"/>
              <a:ext cx="6372225" cy="0"/>
            </a:xfrm>
            <a:custGeom>
              <a:avLst/>
              <a:gdLst/>
              <a:ahLst/>
              <a:cxnLst/>
              <a:rect l="l" t="t" r="r" b="b"/>
              <a:pathLst>
                <a:path w="6372225">
                  <a:moveTo>
                    <a:pt x="0" y="0"/>
                  </a:moveTo>
                  <a:lnTo>
                    <a:pt x="6371996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9" name="bk object 60"/>
            <p:cNvSpPr/>
            <p:nvPr/>
          </p:nvSpPr>
          <p:spPr>
            <a:xfrm>
              <a:off x="2286012" y="2087981"/>
              <a:ext cx="198120" cy="252095"/>
            </a:xfrm>
            <a:custGeom>
              <a:avLst/>
              <a:gdLst/>
              <a:ahLst/>
              <a:cxnLst/>
              <a:rect l="l" t="t" r="r" b="b"/>
              <a:pathLst>
                <a:path w="198119" h="252094">
                  <a:moveTo>
                    <a:pt x="197993" y="252006"/>
                  </a:moveTo>
                  <a:lnTo>
                    <a:pt x="0" y="252006"/>
                  </a:lnTo>
                  <a:lnTo>
                    <a:pt x="0" y="0"/>
                  </a:lnTo>
                  <a:lnTo>
                    <a:pt x="197993" y="0"/>
                  </a:lnTo>
                  <a:lnTo>
                    <a:pt x="197993" y="252006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0" name="object 4"/>
            <p:cNvSpPr/>
            <p:nvPr/>
          </p:nvSpPr>
          <p:spPr>
            <a:xfrm>
              <a:off x="2214003" y="2681985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2" name="object 11"/>
            <p:cNvSpPr/>
            <p:nvPr/>
          </p:nvSpPr>
          <p:spPr>
            <a:xfrm>
              <a:off x="2214016" y="2033993"/>
              <a:ext cx="1531937" cy="3083079"/>
            </a:xfrm>
            <a:custGeom>
              <a:avLst/>
              <a:gdLst/>
              <a:ahLst/>
              <a:cxnLst/>
              <a:rect l="l" t="t" r="r" b="b"/>
              <a:pathLst>
                <a:path w="1512570" h="5112384">
                  <a:moveTo>
                    <a:pt x="1511985" y="5075999"/>
                  </a:moveTo>
                  <a:lnTo>
                    <a:pt x="1509146" y="5089983"/>
                  </a:lnTo>
                  <a:lnTo>
                    <a:pt x="1501414" y="5101431"/>
                  </a:lnTo>
                  <a:lnTo>
                    <a:pt x="1489970" y="5109164"/>
                  </a:lnTo>
                  <a:lnTo>
                    <a:pt x="1475994" y="5112003"/>
                  </a:lnTo>
                  <a:lnTo>
                    <a:pt x="35991" y="5112003"/>
                  </a:lnTo>
                  <a:lnTo>
                    <a:pt x="22015" y="5109164"/>
                  </a:lnTo>
                  <a:lnTo>
                    <a:pt x="10571" y="5101431"/>
                  </a:lnTo>
                  <a:lnTo>
                    <a:pt x="2839" y="5089983"/>
                  </a:lnTo>
                  <a:lnTo>
                    <a:pt x="0" y="5075999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1" y="10577"/>
                  </a:lnTo>
                  <a:lnTo>
                    <a:pt x="22015" y="2841"/>
                  </a:lnTo>
                  <a:lnTo>
                    <a:pt x="35991" y="0"/>
                  </a:lnTo>
                  <a:lnTo>
                    <a:pt x="1475994" y="0"/>
                  </a:lnTo>
                  <a:lnTo>
                    <a:pt x="1489970" y="2841"/>
                  </a:lnTo>
                  <a:lnTo>
                    <a:pt x="1501414" y="10577"/>
                  </a:lnTo>
                  <a:lnTo>
                    <a:pt x="1509146" y="22025"/>
                  </a:lnTo>
                  <a:lnTo>
                    <a:pt x="1511985" y="36004"/>
                  </a:lnTo>
                  <a:lnTo>
                    <a:pt x="1511985" y="5075999"/>
                  </a:lnTo>
                  <a:close/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3" name="object 12"/>
            <p:cNvSpPr/>
            <p:nvPr/>
          </p:nvSpPr>
          <p:spPr>
            <a:xfrm flipV="1">
              <a:off x="3780002" y="3318302"/>
              <a:ext cx="1512570" cy="4789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4" name="object 14"/>
            <p:cNvSpPr/>
            <p:nvPr/>
          </p:nvSpPr>
          <p:spPr>
            <a:xfrm>
              <a:off x="3780002" y="4265993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5" name="object 15"/>
            <p:cNvSpPr/>
            <p:nvPr/>
          </p:nvSpPr>
          <p:spPr>
            <a:xfrm rot="10800000" flipV="1">
              <a:off x="3780002" y="3048643"/>
              <a:ext cx="1512570" cy="47896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6" name="object 16"/>
            <p:cNvSpPr/>
            <p:nvPr/>
          </p:nvSpPr>
          <p:spPr>
            <a:xfrm>
              <a:off x="3780002" y="3870019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7" name="object 17"/>
            <p:cNvSpPr/>
            <p:nvPr/>
          </p:nvSpPr>
          <p:spPr>
            <a:xfrm>
              <a:off x="3780002" y="4842539"/>
              <a:ext cx="1512570" cy="4789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8" name="object 19"/>
            <p:cNvSpPr/>
            <p:nvPr/>
          </p:nvSpPr>
          <p:spPr>
            <a:xfrm>
              <a:off x="3780002" y="2394000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9" name="object 25"/>
            <p:cNvSpPr/>
            <p:nvPr/>
          </p:nvSpPr>
          <p:spPr>
            <a:xfrm>
              <a:off x="3851998" y="2087981"/>
              <a:ext cx="198120" cy="252095"/>
            </a:xfrm>
            <a:custGeom>
              <a:avLst/>
              <a:gdLst/>
              <a:ahLst/>
              <a:cxnLst/>
              <a:rect l="l" t="t" r="r" b="b"/>
              <a:pathLst>
                <a:path w="198120" h="252094">
                  <a:moveTo>
                    <a:pt x="198005" y="252006"/>
                  </a:moveTo>
                  <a:lnTo>
                    <a:pt x="0" y="252006"/>
                  </a:lnTo>
                  <a:lnTo>
                    <a:pt x="0" y="0"/>
                  </a:lnTo>
                  <a:lnTo>
                    <a:pt x="198005" y="0"/>
                  </a:lnTo>
                  <a:lnTo>
                    <a:pt x="198005" y="252006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0" name="object 29"/>
            <p:cNvSpPr/>
            <p:nvPr/>
          </p:nvSpPr>
          <p:spPr>
            <a:xfrm>
              <a:off x="3780002" y="2681985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1" name="object 30"/>
            <p:cNvSpPr/>
            <p:nvPr/>
          </p:nvSpPr>
          <p:spPr>
            <a:xfrm>
              <a:off x="3778250" y="2033993"/>
              <a:ext cx="1528083" cy="3083079"/>
            </a:xfrm>
            <a:custGeom>
              <a:avLst/>
              <a:gdLst/>
              <a:ahLst/>
              <a:cxnLst/>
              <a:rect l="l" t="t" r="r" b="b"/>
              <a:pathLst>
                <a:path w="1512570" h="5112384">
                  <a:moveTo>
                    <a:pt x="1511985" y="5075999"/>
                  </a:moveTo>
                  <a:lnTo>
                    <a:pt x="1509146" y="5089983"/>
                  </a:lnTo>
                  <a:lnTo>
                    <a:pt x="1501413" y="5101431"/>
                  </a:lnTo>
                  <a:lnTo>
                    <a:pt x="1489965" y="5109164"/>
                  </a:lnTo>
                  <a:lnTo>
                    <a:pt x="1475981" y="5112003"/>
                  </a:lnTo>
                  <a:lnTo>
                    <a:pt x="36004" y="5112003"/>
                  </a:lnTo>
                  <a:lnTo>
                    <a:pt x="22025" y="5109164"/>
                  </a:lnTo>
                  <a:lnTo>
                    <a:pt x="10577" y="5101431"/>
                  </a:lnTo>
                  <a:lnTo>
                    <a:pt x="2841" y="5089983"/>
                  </a:lnTo>
                  <a:lnTo>
                    <a:pt x="0" y="5075999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1475981" y="0"/>
                  </a:lnTo>
                  <a:lnTo>
                    <a:pt x="1489965" y="2841"/>
                  </a:lnTo>
                  <a:lnTo>
                    <a:pt x="1501413" y="10577"/>
                  </a:lnTo>
                  <a:lnTo>
                    <a:pt x="1509146" y="22025"/>
                  </a:lnTo>
                  <a:lnTo>
                    <a:pt x="1511985" y="36004"/>
                  </a:lnTo>
                  <a:lnTo>
                    <a:pt x="1511985" y="5075999"/>
                  </a:lnTo>
                  <a:close/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2" name="object 31"/>
            <p:cNvSpPr/>
            <p:nvPr/>
          </p:nvSpPr>
          <p:spPr>
            <a:xfrm>
              <a:off x="5345988" y="3380886"/>
              <a:ext cx="1512570" cy="4789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3" name="object 33"/>
            <p:cNvSpPr/>
            <p:nvPr/>
          </p:nvSpPr>
          <p:spPr>
            <a:xfrm>
              <a:off x="5345988" y="4265993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4" name="object 34"/>
            <p:cNvSpPr/>
            <p:nvPr/>
          </p:nvSpPr>
          <p:spPr>
            <a:xfrm>
              <a:off x="5345988" y="3048643"/>
              <a:ext cx="1512570" cy="4789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5" name="object 35"/>
            <p:cNvSpPr/>
            <p:nvPr/>
          </p:nvSpPr>
          <p:spPr>
            <a:xfrm>
              <a:off x="5345988" y="3870019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6" name="object 36"/>
            <p:cNvSpPr/>
            <p:nvPr/>
          </p:nvSpPr>
          <p:spPr>
            <a:xfrm>
              <a:off x="5345988" y="4835145"/>
              <a:ext cx="1512570" cy="47895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7" name="object 38"/>
            <p:cNvSpPr/>
            <p:nvPr/>
          </p:nvSpPr>
          <p:spPr>
            <a:xfrm>
              <a:off x="5345988" y="2394000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8" name="object 44"/>
            <p:cNvSpPr/>
            <p:nvPr/>
          </p:nvSpPr>
          <p:spPr>
            <a:xfrm>
              <a:off x="5417997" y="2087981"/>
              <a:ext cx="198120" cy="252095"/>
            </a:xfrm>
            <a:custGeom>
              <a:avLst/>
              <a:gdLst/>
              <a:ahLst/>
              <a:cxnLst/>
              <a:rect l="l" t="t" r="r" b="b"/>
              <a:pathLst>
                <a:path w="198120" h="252094">
                  <a:moveTo>
                    <a:pt x="198005" y="252006"/>
                  </a:moveTo>
                  <a:lnTo>
                    <a:pt x="0" y="252006"/>
                  </a:lnTo>
                  <a:lnTo>
                    <a:pt x="0" y="0"/>
                  </a:lnTo>
                  <a:lnTo>
                    <a:pt x="198005" y="0"/>
                  </a:lnTo>
                  <a:lnTo>
                    <a:pt x="198005" y="252006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9" name="object 48"/>
            <p:cNvSpPr/>
            <p:nvPr/>
          </p:nvSpPr>
          <p:spPr>
            <a:xfrm>
              <a:off x="5345988" y="2681985"/>
              <a:ext cx="1512570" cy="0"/>
            </a:xfrm>
            <a:custGeom>
              <a:avLst/>
              <a:gdLst/>
              <a:ahLst/>
              <a:cxnLst/>
              <a:rect l="l" t="t" r="r" b="b"/>
              <a:pathLst>
                <a:path w="1512570">
                  <a:moveTo>
                    <a:pt x="0" y="0"/>
                  </a:moveTo>
                  <a:lnTo>
                    <a:pt x="1511985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0" name="object 49"/>
            <p:cNvSpPr/>
            <p:nvPr/>
          </p:nvSpPr>
          <p:spPr>
            <a:xfrm>
              <a:off x="5346001" y="2033994"/>
              <a:ext cx="1512557" cy="3083078"/>
            </a:xfrm>
            <a:custGeom>
              <a:avLst/>
              <a:gdLst/>
              <a:ahLst/>
              <a:cxnLst/>
              <a:rect l="l" t="t" r="r" b="b"/>
              <a:pathLst>
                <a:path w="1512570" h="5112384">
                  <a:moveTo>
                    <a:pt x="1511985" y="5075999"/>
                  </a:moveTo>
                  <a:lnTo>
                    <a:pt x="1509146" y="5089983"/>
                  </a:lnTo>
                  <a:lnTo>
                    <a:pt x="1501413" y="5101431"/>
                  </a:lnTo>
                  <a:lnTo>
                    <a:pt x="1489965" y="5109164"/>
                  </a:lnTo>
                  <a:lnTo>
                    <a:pt x="1475981" y="5112003"/>
                  </a:lnTo>
                  <a:lnTo>
                    <a:pt x="36004" y="5112003"/>
                  </a:lnTo>
                  <a:lnTo>
                    <a:pt x="22025" y="5109164"/>
                  </a:lnTo>
                  <a:lnTo>
                    <a:pt x="10577" y="5101431"/>
                  </a:lnTo>
                  <a:lnTo>
                    <a:pt x="2841" y="5089983"/>
                  </a:lnTo>
                  <a:lnTo>
                    <a:pt x="0" y="5075999"/>
                  </a:lnTo>
                  <a:lnTo>
                    <a:pt x="0" y="36004"/>
                  </a:lnTo>
                  <a:lnTo>
                    <a:pt x="2841" y="22025"/>
                  </a:lnTo>
                  <a:lnTo>
                    <a:pt x="10577" y="10577"/>
                  </a:lnTo>
                  <a:lnTo>
                    <a:pt x="22025" y="2841"/>
                  </a:lnTo>
                  <a:lnTo>
                    <a:pt x="36004" y="0"/>
                  </a:lnTo>
                  <a:lnTo>
                    <a:pt x="1475981" y="0"/>
                  </a:lnTo>
                  <a:lnTo>
                    <a:pt x="1489965" y="2841"/>
                  </a:lnTo>
                  <a:lnTo>
                    <a:pt x="1501413" y="10577"/>
                  </a:lnTo>
                  <a:lnTo>
                    <a:pt x="1509146" y="22025"/>
                  </a:lnTo>
                  <a:lnTo>
                    <a:pt x="1511985" y="36004"/>
                  </a:lnTo>
                  <a:lnTo>
                    <a:pt x="1511985" y="5075999"/>
                  </a:lnTo>
                  <a:close/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1" name="object 50"/>
            <p:cNvSpPr/>
            <p:nvPr/>
          </p:nvSpPr>
          <p:spPr>
            <a:xfrm>
              <a:off x="1666890" y="3095814"/>
              <a:ext cx="516227" cy="216535"/>
            </a:xfrm>
            <a:custGeom>
              <a:avLst/>
              <a:gdLst/>
              <a:ahLst/>
              <a:cxnLst/>
              <a:rect l="l" t="t" r="r" b="b"/>
              <a:pathLst>
                <a:path w="444500" h="216535">
                  <a:moveTo>
                    <a:pt x="359994" y="0"/>
                  </a:moveTo>
                  <a:lnTo>
                    <a:pt x="18008" y="0"/>
                  </a:lnTo>
                  <a:lnTo>
                    <a:pt x="11015" y="1420"/>
                  </a:lnTo>
                  <a:lnTo>
                    <a:pt x="5289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197992"/>
                  </a:lnTo>
                  <a:lnTo>
                    <a:pt x="1420" y="204985"/>
                  </a:lnTo>
                  <a:lnTo>
                    <a:pt x="5289" y="210712"/>
                  </a:lnTo>
                  <a:lnTo>
                    <a:pt x="11015" y="214580"/>
                  </a:lnTo>
                  <a:lnTo>
                    <a:pt x="18008" y="216001"/>
                  </a:lnTo>
                  <a:lnTo>
                    <a:pt x="359994" y="216001"/>
                  </a:lnTo>
                  <a:lnTo>
                    <a:pt x="440016" y="122974"/>
                  </a:lnTo>
                  <a:lnTo>
                    <a:pt x="444131" y="108000"/>
                  </a:lnTo>
                  <a:lnTo>
                    <a:pt x="443102" y="100021"/>
                  </a:lnTo>
                  <a:lnTo>
                    <a:pt x="387984" y="1497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名称</a:t>
              </a:r>
              <a:endParaRPr sz="9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2" name="object 51"/>
            <p:cNvSpPr/>
            <p:nvPr/>
          </p:nvSpPr>
          <p:spPr>
            <a:xfrm>
              <a:off x="1657286" y="3515190"/>
              <a:ext cx="545831" cy="216535"/>
            </a:xfrm>
            <a:custGeom>
              <a:avLst/>
              <a:gdLst/>
              <a:ahLst/>
              <a:cxnLst/>
              <a:rect l="l" t="t" r="r" b="b"/>
              <a:pathLst>
                <a:path w="444500" h="216535">
                  <a:moveTo>
                    <a:pt x="359994" y="0"/>
                  </a:moveTo>
                  <a:lnTo>
                    <a:pt x="18008" y="0"/>
                  </a:lnTo>
                  <a:lnTo>
                    <a:pt x="11015" y="1420"/>
                  </a:lnTo>
                  <a:lnTo>
                    <a:pt x="5289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197992"/>
                  </a:lnTo>
                  <a:lnTo>
                    <a:pt x="1420" y="204985"/>
                  </a:lnTo>
                  <a:lnTo>
                    <a:pt x="5289" y="210712"/>
                  </a:lnTo>
                  <a:lnTo>
                    <a:pt x="11015" y="214580"/>
                  </a:lnTo>
                  <a:lnTo>
                    <a:pt x="18008" y="216001"/>
                  </a:lnTo>
                  <a:lnTo>
                    <a:pt x="359994" y="216001"/>
                  </a:lnTo>
                  <a:lnTo>
                    <a:pt x="440016" y="122974"/>
                  </a:lnTo>
                  <a:lnTo>
                    <a:pt x="444131" y="108000"/>
                  </a:lnTo>
                  <a:lnTo>
                    <a:pt x="443102" y="100021"/>
                  </a:lnTo>
                  <a:lnTo>
                    <a:pt x="387984" y="1497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所在地</a:t>
              </a:r>
              <a:endParaRPr sz="9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3" name="object 54"/>
            <p:cNvSpPr/>
            <p:nvPr/>
          </p:nvSpPr>
          <p:spPr>
            <a:xfrm>
              <a:off x="1662586" y="2437684"/>
              <a:ext cx="516227" cy="216535"/>
            </a:xfrm>
            <a:custGeom>
              <a:avLst/>
              <a:gdLst/>
              <a:ahLst/>
              <a:cxnLst/>
              <a:rect l="l" t="t" r="r" b="b"/>
              <a:pathLst>
                <a:path w="444500" h="216535">
                  <a:moveTo>
                    <a:pt x="359994" y="0"/>
                  </a:moveTo>
                  <a:lnTo>
                    <a:pt x="18008" y="0"/>
                  </a:lnTo>
                  <a:lnTo>
                    <a:pt x="11015" y="1420"/>
                  </a:lnTo>
                  <a:lnTo>
                    <a:pt x="5289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197992"/>
                  </a:lnTo>
                  <a:lnTo>
                    <a:pt x="1420" y="204985"/>
                  </a:lnTo>
                  <a:lnTo>
                    <a:pt x="5289" y="210712"/>
                  </a:lnTo>
                  <a:lnTo>
                    <a:pt x="11015" y="214580"/>
                  </a:lnTo>
                  <a:lnTo>
                    <a:pt x="18008" y="216001"/>
                  </a:lnTo>
                  <a:lnTo>
                    <a:pt x="359994" y="216001"/>
                  </a:lnTo>
                  <a:lnTo>
                    <a:pt x="440016" y="122974"/>
                  </a:lnTo>
                  <a:lnTo>
                    <a:pt x="444131" y="108000"/>
                  </a:lnTo>
                  <a:lnTo>
                    <a:pt x="443102" y="100021"/>
                  </a:lnTo>
                  <a:lnTo>
                    <a:pt x="387984" y="1497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</a:t>
              </a:r>
              <a:endParaRPr sz="9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4" name="object 55"/>
            <p:cNvSpPr/>
            <p:nvPr/>
          </p:nvSpPr>
          <p:spPr>
            <a:xfrm>
              <a:off x="1662586" y="2760301"/>
              <a:ext cx="516227" cy="216535"/>
            </a:xfrm>
            <a:custGeom>
              <a:avLst/>
              <a:gdLst/>
              <a:ahLst/>
              <a:cxnLst/>
              <a:rect l="l" t="t" r="r" b="b"/>
              <a:pathLst>
                <a:path w="444500" h="216535">
                  <a:moveTo>
                    <a:pt x="359994" y="0"/>
                  </a:moveTo>
                  <a:lnTo>
                    <a:pt x="18008" y="0"/>
                  </a:lnTo>
                  <a:lnTo>
                    <a:pt x="11015" y="1420"/>
                  </a:lnTo>
                  <a:lnTo>
                    <a:pt x="5289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197992"/>
                  </a:lnTo>
                  <a:lnTo>
                    <a:pt x="1420" y="204985"/>
                  </a:lnTo>
                  <a:lnTo>
                    <a:pt x="5289" y="210712"/>
                  </a:lnTo>
                  <a:lnTo>
                    <a:pt x="11015" y="214580"/>
                  </a:lnTo>
                  <a:lnTo>
                    <a:pt x="18008" y="216001"/>
                  </a:lnTo>
                  <a:lnTo>
                    <a:pt x="359994" y="216001"/>
                  </a:lnTo>
                  <a:lnTo>
                    <a:pt x="440016" y="122974"/>
                  </a:lnTo>
                  <a:lnTo>
                    <a:pt x="444131" y="108000"/>
                  </a:lnTo>
                  <a:lnTo>
                    <a:pt x="443102" y="100021"/>
                  </a:lnTo>
                  <a:lnTo>
                    <a:pt x="387984" y="14973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ja-JP" altLang="en-US" sz="850" dirty="0" smtClean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生年月日</a:t>
              </a:r>
              <a:endParaRPr sz="85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6" name="object 94"/>
            <p:cNvSpPr txBox="1"/>
            <p:nvPr/>
          </p:nvSpPr>
          <p:spPr>
            <a:xfrm>
              <a:off x="2543301" y="2075228"/>
              <a:ext cx="1180910" cy="30264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9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1.</a:t>
              </a:r>
              <a:r>
                <a:rPr sz="900" spc="-1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00000"/>
                </a:lnSpc>
                <a:spcBef>
                  <a:spcPts val="160"/>
                </a:spcBef>
              </a:pPr>
              <a:r>
                <a:rPr sz="9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2.</a:t>
              </a:r>
              <a:r>
                <a:rPr sz="900" spc="-9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9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家族（被扶養者）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47" name="object 126"/>
            <p:cNvSpPr txBox="1"/>
            <p:nvPr/>
          </p:nvSpPr>
          <p:spPr>
            <a:xfrm>
              <a:off x="3562018" y="4934802"/>
              <a:ext cx="114300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円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48" name="object 140"/>
            <p:cNvSpPr txBox="1"/>
            <p:nvPr/>
          </p:nvSpPr>
          <p:spPr>
            <a:xfrm>
              <a:off x="2273300" y="2705529"/>
              <a:ext cx="1423342" cy="14035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</a:pPr>
              <a:r>
                <a:rPr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sz="9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r>
                <a:rPr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 □</a:t>
              </a:r>
              <a:r>
                <a:rPr sz="900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平成</a:t>
              </a:r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□令和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49" name="object 144"/>
            <p:cNvSpPr txBox="1"/>
            <p:nvPr/>
          </p:nvSpPr>
          <p:spPr>
            <a:xfrm>
              <a:off x="4109262" y="2075228"/>
              <a:ext cx="1140600" cy="30264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9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1.</a:t>
              </a:r>
              <a:r>
                <a:rPr sz="900" spc="-1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00000"/>
                </a:lnSpc>
                <a:spcBef>
                  <a:spcPts val="160"/>
                </a:spcBef>
              </a:pPr>
              <a:r>
                <a:rPr sz="9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2.</a:t>
              </a:r>
              <a:r>
                <a:rPr sz="900" spc="-9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9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家族（被扶養者）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0" name="object 153"/>
            <p:cNvSpPr txBox="1"/>
            <p:nvPr/>
          </p:nvSpPr>
          <p:spPr>
            <a:xfrm>
              <a:off x="5103099" y="4934802"/>
              <a:ext cx="114300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円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2" name="object 159"/>
            <p:cNvSpPr txBox="1"/>
            <p:nvPr/>
          </p:nvSpPr>
          <p:spPr>
            <a:xfrm>
              <a:off x="5675414" y="2075405"/>
              <a:ext cx="1183144" cy="30264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9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1.</a:t>
              </a:r>
              <a:r>
                <a:rPr sz="900" spc="-1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被保険者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00000"/>
                </a:lnSpc>
                <a:spcBef>
                  <a:spcPts val="160"/>
                </a:spcBef>
              </a:pPr>
              <a:r>
                <a:rPr sz="900" spc="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2.</a:t>
              </a:r>
              <a:r>
                <a:rPr sz="900" spc="-9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9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家族（被扶養者）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3" name="object 168"/>
            <p:cNvSpPr txBox="1"/>
            <p:nvPr/>
          </p:nvSpPr>
          <p:spPr>
            <a:xfrm>
              <a:off x="6683126" y="4934802"/>
              <a:ext cx="114300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円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5" name="object 180"/>
            <p:cNvSpPr/>
            <p:nvPr/>
          </p:nvSpPr>
          <p:spPr>
            <a:xfrm>
              <a:off x="4306691" y="1690369"/>
              <a:ext cx="36195" cy="216535"/>
            </a:xfrm>
            <a:custGeom>
              <a:avLst/>
              <a:gdLst/>
              <a:ahLst/>
              <a:cxnLst/>
              <a:rect l="l" t="t" r="r" b="b"/>
              <a:pathLst>
                <a:path w="36195" h="216535">
                  <a:moveTo>
                    <a:pt x="36004" y="216001"/>
                  </a:moveTo>
                  <a:lnTo>
                    <a:pt x="0" y="216001"/>
                  </a:lnTo>
                  <a:lnTo>
                    <a:pt x="0" y="0"/>
                  </a:lnTo>
                  <a:lnTo>
                    <a:pt x="36004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6" name="object 181"/>
            <p:cNvSpPr/>
            <p:nvPr/>
          </p:nvSpPr>
          <p:spPr>
            <a:xfrm>
              <a:off x="6695293" y="1690368"/>
              <a:ext cx="36195" cy="216535"/>
            </a:xfrm>
            <a:custGeom>
              <a:avLst/>
              <a:gdLst/>
              <a:ahLst/>
              <a:cxnLst/>
              <a:rect l="l" t="t" r="r" b="b"/>
              <a:pathLst>
                <a:path w="36195" h="216535">
                  <a:moveTo>
                    <a:pt x="0" y="216001"/>
                  </a:moveTo>
                  <a:lnTo>
                    <a:pt x="36004" y="216001"/>
                  </a:lnTo>
                  <a:lnTo>
                    <a:pt x="36004" y="0"/>
                  </a:lnTo>
                  <a:lnTo>
                    <a:pt x="0" y="0"/>
                  </a:lnTo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90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57" name="object 182"/>
            <p:cNvSpPr txBox="1"/>
            <p:nvPr/>
          </p:nvSpPr>
          <p:spPr>
            <a:xfrm>
              <a:off x="4385061" y="1669758"/>
              <a:ext cx="2396358" cy="2862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11100"/>
                </a:lnSpc>
              </a:pPr>
              <a:r>
                <a:rPr sz="800" spc="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左</a:t>
              </a:r>
              <a:r>
                <a:rPr sz="800" spc="-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記</a:t>
              </a:r>
              <a:r>
                <a:rPr sz="800" spc="13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の</a:t>
              </a:r>
              <a:r>
                <a:rPr sz="800" spc="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診</a:t>
              </a:r>
              <a:r>
                <a:rPr sz="800" spc="-1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療</a:t>
              </a:r>
              <a:r>
                <a:rPr sz="800" spc="-3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月</a:t>
              </a:r>
              <a:r>
                <a:rPr sz="800" spc="12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に</a:t>
              </a:r>
              <a:r>
                <a:rPr sz="800" spc="15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つ</a:t>
              </a:r>
              <a:r>
                <a:rPr sz="800" spc="11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い</a:t>
              </a:r>
              <a:r>
                <a:rPr sz="800" spc="9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て</a:t>
              </a:r>
              <a:r>
                <a:rPr sz="800" spc="-10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、</a:t>
              </a:r>
              <a:r>
                <a:rPr sz="800" spc="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受診</a:t>
              </a:r>
              <a:r>
                <a:rPr sz="800" spc="-5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者</a:t>
              </a:r>
              <a:r>
                <a:rPr sz="800" spc="9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ご</a:t>
              </a:r>
              <a:r>
                <a:rPr sz="800" spc="-14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と</a:t>
              </a:r>
              <a:r>
                <a:rPr sz="800" spc="-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800" spc="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医療機</a:t>
              </a:r>
              <a:r>
                <a:rPr sz="800" spc="-1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関</a:t>
              </a:r>
              <a:r>
                <a:rPr sz="800" spc="-10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、</a:t>
              </a:r>
              <a:r>
                <a:rPr sz="800" spc="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薬</a:t>
              </a:r>
              <a:r>
                <a:rPr sz="800" spc="-10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局</a:t>
              </a:r>
              <a:r>
                <a:rPr sz="800" spc="-105" dirty="0" err="1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、</a:t>
              </a:r>
              <a:r>
                <a:rPr sz="800" spc="5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入</a:t>
              </a:r>
              <a:r>
                <a:rPr sz="800" spc="-185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院</a:t>
              </a:r>
              <a:r>
                <a:rPr lang="ja-JP" altLang="en-US" sz="800" spc="-185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・</a:t>
              </a:r>
              <a:r>
                <a:rPr sz="800" spc="5" dirty="0" err="1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通院</a:t>
              </a:r>
              <a:r>
                <a:rPr sz="800" spc="5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 </a:t>
              </a:r>
              <a:r>
                <a:rPr sz="800" spc="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別等）にご記入ください。</a:t>
              </a:r>
              <a:endParaRPr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8" name="object 140"/>
            <p:cNvSpPr txBox="1"/>
            <p:nvPr/>
          </p:nvSpPr>
          <p:spPr>
            <a:xfrm>
              <a:off x="2385072" y="2880004"/>
              <a:ext cx="1272179" cy="14508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年　　　月 　　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59" name="object 140"/>
            <p:cNvSpPr txBox="1"/>
            <p:nvPr/>
          </p:nvSpPr>
          <p:spPr>
            <a:xfrm>
              <a:off x="3974916" y="2875492"/>
              <a:ext cx="1395033" cy="14508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年　　　月 　　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60" name="object 140"/>
            <p:cNvSpPr txBox="1"/>
            <p:nvPr/>
          </p:nvSpPr>
          <p:spPr>
            <a:xfrm>
              <a:off x="5583239" y="2859009"/>
              <a:ext cx="1349008" cy="14993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年　　　月 　　日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361" name="object 140"/>
            <p:cNvSpPr txBox="1"/>
            <p:nvPr/>
          </p:nvSpPr>
          <p:spPr>
            <a:xfrm>
              <a:off x="2500341" y="1761815"/>
              <a:ext cx="2013190" cy="14508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　 　　年　 　　月　 　　</a:t>
              </a:r>
              <a:endParaRPr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sp>
        <p:nvSpPr>
          <p:cNvPr id="166" name="object 140"/>
          <p:cNvSpPr txBox="1"/>
          <p:nvPr/>
        </p:nvSpPr>
        <p:spPr>
          <a:xfrm>
            <a:off x="2537282" y="6056883"/>
            <a:ext cx="143226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年　　　月　　　日</a:t>
            </a:r>
            <a:endParaRPr lang="en-US" altLang="ja-JP" sz="800" spc="25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800" spc="2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年　　　月　　　日</a:t>
            </a:r>
            <a:endParaRPr lang="en-US" altLang="ja-JP" sz="800" spc="25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10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入院　</a:t>
            </a:r>
            <a:r>
              <a:rPr lang="ja-JP" altLang="en-US" sz="10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1000" spc="-11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</a:t>
            </a:r>
            <a:r>
              <a:rPr lang="ja-JP" altLang="en-US" sz="8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通院　</a:t>
            </a:r>
            <a:r>
              <a:rPr lang="ja-JP" altLang="en-US" sz="10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その他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>
              <a:lnSpc>
                <a:spcPct val="100000"/>
              </a:lnSpc>
            </a:pP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73" name="bk object 46"/>
          <p:cNvSpPr/>
          <p:nvPr/>
        </p:nvSpPr>
        <p:spPr>
          <a:xfrm rot="10800000" flipV="1">
            <a:off x="1079609" y="6462897"/>
            <a:ext cx="1361456" cy="45719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7993" y="0"/>
                </a:lnTo>
              </a:path>
            </a:pathLst>
          </a:custGeom>
          <a:ln w="539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9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9" name="object 140"/>
          <p:cNvSpPr txBox="1"/>
          <p:nvPr/>
        </p:nvSpPr>
        <p:spPr>
          <a:xfrm>
            <a:off x="4047082" y="6060491"/>
            <a:ext cx="143226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年　　　月　　　日</a:t>
            </a:r>
            <a:endParaRPr lang="en-US" altLang="ja-JP" sz="800" spc="25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800" spc="2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年　　　月　　　日</a:t>
            </a:r>
            <a:endParaRPr lang="en-US" altLang="ja-JP" sz="800" spc="25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10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入院　</a:t>
            </a:r>
            <a:r>
              <a:rPr lang="ja-JP" altLang="en-US" sz="10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1000" spc="-11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</a:t>
            </a:r>
            <a:r>
              <a:rPr lang="ja-JP" altLang="en-US" sz="8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通院　</a:t>
            </a:r>
            <a:r>
              <a:rPr lang="ja-JP" altLang="en-US" sz="10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その他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>
              <a:lnSpc>
                <a:spcPct val="100000"/>
              </a:lnSpc>
            </a:pP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80" name="object 140"/>
          <p:cNvSpPr txBox="1"/>
          <p:nvPr/>
        </p:nvSpPr>
        <p:spPr>
          <a:xfrm>
            <a:off x="5604941" y="6060491"/>
            <a:ext cx="143226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年　　　月　　　日</a:t>
            </a:r>
            <a:endParaRPr lang="en-US" altLang="ja-JP" sz="800" spc="25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800" spc="2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年　　　月　　　日</a:t>
            </a:r>
            <a:endParaRPr lang="en-US" altLang="ja-JP" sz="800" spc="25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/>
            <a:r>
              <a:rPr lang="ja-JP" altLang="en-US" sz="1000" spc="25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入院　</a:t>
            </a:r>
            <a:r>
              <a:rPr lang="ja-JP" altLang="en-US" sz="10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1000" spc="-11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</a:t>
            </a:r>
            <a:r>
              <a:rPr lang="ja-JP" altLang="en-US" sz="8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通院　</a:t>
            </a:r>
            <a:r>
              <a:rPr lang="ja-JP" altLang="en-US" sz="10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lang="ja-JP" altLang="en-US" sz="800" spc="4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その他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>
              <a:lnSpc>
                <a:spcPct val="100000"/>
              </a:lnSpc>
            </a:pP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38294"/>
              </p:ext>
            </p:extLst>
          </p:nvPr>
        </p:nvGraphicFramePr>
        <p:xfrm>
          <a:off x="905438" y="393700"/>
          <a:ext cx="5844612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4484"/>
                <a:gridCol w="581415"/>
                <a:gridCol w="581415"/>
                <a:gridCol w="581415"/>
                <a:gridCol w="581415"/>
                <a:gridCol w="581415"/>
                <a:gridCol w="581415"/>
                <a:gridCol w="581415"/>
                <a:gridCol w="581415"/>
                <a:gridCol w="568808"/>
              </a:tblGrid>
              <a:tr h="28107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支給決定</a:t>
                      </a:r>
                      <a:br>
                        <a:rPr lang="ja-JP" altLang="en-US" sz="800" u="none" strike="noStrike" dirty="0">
                          <a:effectLst/>
                        </a:rPr>
                      </a:br>
                      <a:r>
                        <a:rPr lang="ja-JP" altLang="en-US" sz="800" u="none" strike="noStrike" dirty="0">
                          <a:effectLst/>
                        </a:rPr>
                        <a:t>並びに支出伺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常務理事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事務長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担当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支給決定額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/>
                        </a:rPr>
                        <a:t>　　　　　　　　　　　　　　　　　　　　　　　　円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70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72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標準報酬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ア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イ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ウ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エ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オ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8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600" u="none" strike="noStrike">
                          <a:effectLst/>
                        </a:rPr>
                        <a:t>千円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83</a:t>
                      </a:r>
                      <a:r>
                        <a:rPr lang="ja-JP" altLang="en-US" sz="800" u="none" strike="noStrike" dirty="0">
                          <a:effectLst/>
                        </a:rPr>
                        <a:t>万以上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53</a:t>
                      </a:r>
                      <a:r>
                        <a:rPr lang="ja-JP" altLang="en-US" sz="800" u="none" strike="noStrike">
                          <a:effectLst/>
                        </a:rPr>
                        <a:t>万～</a:t>
                      </a:r>
                      <a:r>
                        <a:rPr lang="en-US" altLang="ja-JP" sz="800" u="none" strike="noStrike">
                          <a:effectLst/>
                        </a:rPr>
                        <a:t>79</a:t>
                      </a:r>
                      <a:r>
                        <a:rPr lang="ja-JP" altLang="en-US" sz="800" u="none" strike="noStrike">
                          <a:effectLst/>
                        </a:rPr>
                        <a:t>万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28</a:t>
                      </a:r>
                      <a:r>
                        <a:rPr lang="ja-JP" altLang="en-US" sz="800" u="none" strike="noStrike">
                          <a:effectLst/>
                        </a:rPr>
                        <a:t>万～</a:t>
                      </a:r>
                      <a:r>
                        <a:rPr lang="en-US" altLang="ja-JP" sz="800" u="none" strike="noStrike">
                          <a:effectLst/>
                        </a:rPr>
                        <a:t>50</a:t>
                      </a:r>
                      <a:r>
                        <a:rPr lang="ja-JP" altLang="en-US" sz="800" u="none" strike="noStrike">
                          <a:effectLst/>
                        </a:rPr>
                        <a:t>万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26</a:t>
                      </a:r>
                      <a:r>
                        <a:rPr lang="ja-JP" altLang="en-US" sz="800" u="none" strike="noStrike">
                          <a:effectLst/>
                        </a:rPr>
                        <a:t>万以下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低所得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376" marR="9376" marT="937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63" name="グループ化 162"/>
          <p:cNvGrpSpPr/>
          <p:nvPr/>
        </p:nvGrpSpPr>
        <p:grpSpPr>
          <a:xfrm>
            <a:off x="597433" y="7077880"/>
            <a:ext cx="6563396" cy="3298108"/>
            <a:chOff x="566280" y="6995754"/>
            <a:chExt cx="6563396" cy="3298108"/>
          </a:xfrm>
        </p:grpSpPr>
        <p:sp>
          <p:nvSpPr>
            <p:cNvPr id="164" name="正方形/長方形 163"/>
            <p:cNvSpPr/>
            <p:nvPr/>
          </p:nvSpPr>
          <p:spPr>
            <a:xfrm>
              <a:off x="6560919" y="10103498"/>
              <a:ext cx="568757" cy="1635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（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2019.5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165" name="グループ化 164"/>
            <p:cNvGrpSpPr/>
            <p:nvPr/>
          </p:nvGrpSpPr>
          <p:grpSpPr>
            <a:xfrm>
              <a:off x="566280" y="6995754"/>
              <a:ext cx="6500639" cy="3298108"/>
              <a:chOff x="566280" y="6995754"/>
              <a:chExt cx="6500639" cy="3298108"/>
            </a:xfrm>
          </p:grpSpPr>
          <p:pic>
            <p:nvPicPr>
              <p:cNvPr id="167" name="Picture 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9644" y="8515298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70" name="グループ化 169"/>
              <p:cNvGrpSpPr/>
              <p:nvPr/>
            </p:nvGrpSpPr>
            <p:grpSpPr>
              <a:xfrm>
                <a:off x="566280" y="6995754"/>
                <a:ext cx="6500639" cy="3298108"/>
                <a:chOff x="0" y="0"/>
                <a:chExt cx="6500639" cy="3298108"/>
              </a:xfrm>
            </p:grpSpPr>
            <p:sp>
              <p:nvSpPr>
                <p:cNvPr id="172" name="object 2"/>
                <p:cNvSpPr/>
                <p:nvPr/>
              </p:nvSpPr>
              <p:spPr>
                <a:xfrm>
                  <a:off x="2974940" y="2683384"/>
                  <a:ext cx="399275" cy="3846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1224279">
                      <a:moveTo>
                        <a:pt x="1007999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1188021"/>
                      </a:lnTo>
                      <a:lnTo>
                        <a:pt x="2839" y="1202005"/>
                      </a:lnTo>
                      <a:lnTo>
                        <a:pt x="10571" y="1213453"/>
                      </a:lnTo>
                      <a:lnTo>
                        <a:pt x="22015" y="1221186"/>
                      </a:lnTo>
                      <a:lnTo>
                        <a:pt x="35991" y="1224026"/>
                      </a:lnTo>
                      <a:lnTo>
                        <a:pt x="1007999" y="1224026"/>
                      </a:lnTo>
                      <a:lnTo>
                        <a:pt x="1007999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 anchorCtr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800" dirty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備考欄</a:t>
                  </a:r>
                </a:p>
              </p:txBody>
            </p:sp>
            <p:grpSp>
              <p:nvGrpSpPr>
                <p:cNvPr id="174" name="グループ化 173"/>
                <p:cNvGrpSpPr/>
                <p:nvPr/>
              </p:nvGrpSpPr>
              <p:grpSpPr>
                <a:xfrm>
                  <a:off x="0" y="0"/>
                  <a:ext cx="6500639" cy="3298108"/>
                  <a:chOff x="0" y="0"/>
                  <a:chExt cx="6500639" cy="3298108"/>
                </a:xfrm>
              </p:grpSpPr>
              <p:sp>
                <p:nvSpPr>
                  <p:cNvPr id="175" name="正方形/長方形 174"/>
                  <p:cNvSpPr/>
                  <p:nvPr/>
                </p:nvSpPr>
                <p:spPr>
                  <a:xfrm>
                    <a:off x="1739523" y="3068358"/>
                    <a:ext cx="2821711" cy="22975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900">
                        <a:solidFill>
                          <a:schemeClr val="tx1"/>
                        </a:solidFill>
                      </a:rPr>
                      <a:t>三協・立山</a:t>
                    </a:r>
                    <a:r>
                      <a:rPr kumimoji="1" lang="ja-JP" altLang="en-US" sz="900">
                        <a:solidFill>
                          <a:schemeClr val="tx1"/>
                        </a:solidFill>
                      </a:rPr>
                      <a:t>健康保険組合</a:t>
                    </a:r>
                  </a:p>
                </p:txBody>
              </p:sp>
              <p:grpSp>
                <p:nvGrpSpPr>
                  <p:cNvPr id="176" name="グループ化 175"/>
                  <p:cNvGrpSpPr/>
                  <p:nvPr/>
                </p:nvGrpSpPr>
                <p:grpSpPr>
                  <a:xfrm>
                    <a:off x="0" y="0"/>
                    <a:ext cx="6500639" cy="3068335"/>
                    <a:chOff x="0" y="0"/>
                    <a:chExt cx="6500639" cy="3068335"/>
                  </a:xfrm>
                </p:grpSpPr>
                <p:sp>
                  <p:nvSpPr>
                    <p:cNvPr id="177" name="object 61"/>
                    <p:cNvSpPr txBox="1"/>
                    <p:nvPr/>
                  </p:nvSpPr>
                  <p:spPr>
                    <a:xfrm>
                      <a:off x="1035939" y="1248502"/>
                      <a:ext cx="3267525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「２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.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代理人」の場合は必ず記入・押印ください。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(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押印省略不可</a:t>
                      </a:r>
                      <a:r>
                        <a:rPr lang="en-US" altLang="ja-JP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)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sp>
                  <p:nvSpPr>
                    <p:cNvPr id="178" name="object 78"/>
                    <p:cNvSpPr txBox="1"/>
                    <p:nvPr/>
                  </p:nvSpPr>
                  <p:spPr>
                    <a:xfrm>
                      <a:off x="1003950" y="823277"/>
                      <a:ext cx="1429471" cy="123111"/>
                    </a:xfrm>
                    <a:prstGeom prst="rect">
                      <a:avLst/>
                    </a:prstGeom>
                  </p:spPr>
                  <p:txBody>
                    <a:bodyPr vert="horz" wrap="square" lIns="0" tIns="0" rIns="0" bIns="0" rtlCol="0">
                      <a:spAutoFit/>
                    </a:bodyPr>
                    <a:lstStyle>
                      <a:lvl1pPr marL="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/>
                      <a:r>
                        <a:rPr lang="ja-JP" altLang="en-US" sz="800" b="1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▼カタカナ</a:t>
                      </a:r>
                      <a:r>
                        <a:rPr lang="ja-JP" altLang="en-US" sz="80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/>
                        </a:rPr>
                        <a:t>でご記入ください。</a:t>
                      </a:r>
                      <a:endParaRPr sz="8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/>
                      </a:endParaRPr>
                    </a:p>
                  </p:txBody>
                </p:sp>
                <p:pic>
                  <p:nvPicPr>
                    <p:cNvPr id="181" name="Picture 2"/>
                    <p:cNvPicPr>
                      <a:picLocks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483759" y="2184776"/>
                      <a:ext cx="420902" cy="40454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grpSp>
                  <p:nvGrpSpPr>
                    <p:cNvPr id="182" name="グループ化 181"/>
                    <p:cNvGrpSpPr/>
                    <p:nvPr/>
                  </p:nvGrpSpPr>
                  <p:grpSpPr>
                    <a:xfrm>
                      <a:off x="0" y="0"/>
                      <a:ext cx="6500639" cy="3068335"/>
                      <a:chOff x="0" y="0"/>
                      <a:chExt cx="6500639" cy="3068335"/>
                    </a:xfrm>
                  </p:grpSpPr>
                  <p:sp>
                    <p:nvSpPr>
                      <p:cNvPr id="183" name="object 59"/>
                      <p:cNvSpPr/>
                      <p:nvPr/>
                    </p:nvSpPr>
                    <p:spPr>
                      <a:xfrm>
                        <a:off x="5175731" y="1404443"/>
                        <a:ext cx="1324908" cy="1663892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260475" h="1152525">
                            <a:moveTo>
                              <a:pt x="1259992" y="1152004"/>
                            </a:moveTo>
                            <a:lnTo>
                              <a:pt x="0" y="1152004"/>
                            </a:lnTo>
                            <a:lnTo>
                              <a:pt x="0" y="0"/>
                            </a:lnTo>
                            <a:lnTo>
                              <a:pt x="1259992" y="0"/>
                            </a:lnTo>
                            <a:lnTo>
                              <a:pt x="1259992" y="1152004"/>
                            </a:lnTo>
                            <a:close/>
                          </a:path>
                        </a:pathLst>
                      </a:custGeom>
                      <a:ln w="5397">
                        <a:solidFill>
                          <a:srgbClr val="221915"/>
                        </a:solidFill>
                      </a:ln>
                    </p:spPr>
                    <p:txBody>
                      <a:bodyPr wrap="square" lIns="0" tIns="36000" rIns="0" bIns="0" rtlCol="0" anchor="t" anchorCtr="1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lang="ja-JP" altLang="en-US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rPr>
                          <a:t>受付日付印</a:t>
                        </a:r>
                        <a:endParaRPr sz="900"/>
                      </a:p>
                    </p:txBody>
                  </p:sp>
                  <p:sp>
                    <p:nvSpPr>
                      <p:cNvPr id="184" name="テキスト ボックス 122"/>
                      <p:cNvSpPr txBox="1"/>
                      <p:nvPr/>
                    </p:nvSpPr>
                    <p:spPr>
                      <a:xfrm>
                        <a:off x="9525" y="2683384"/>
                        <a:ext cx="5111905" cy="375447"/>
                      </a:xfrm>
                      <a:prstGeom prst="rect">
                        <a:avLst/>
                      </a:prstGeom>
                      <a:noFill/>
                      <a:ln w="6350">
                        <a:solidFill>
                          <a:schemeClr val="tx1"/>
                        </a:solidFill>
                        <a:prstDash val="sysDot"/>
                      </a:ln>
                    </p:spPr>
                    <p:txBody>
                      <a:bodyPr wrap="square" lIns="36000" tIns="0" rIns="0" bIns="0" rtlCol="0" anchor="ctr" anchorCtr="0">
                        <a:noAutofit/>
                      </a:bodyPr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被保険者証の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記号・番号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に代えてマイナンバーにより申請する場合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備考欄へ記載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してください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r>
                          <a:rPr kumimoji="1" lang="en-US" altLang="ja-JP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※【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注意</a:t>
                        </a:r>
                        <a:r>
                          <a:rPr lang="en-US" altLang="ja-JP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】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マイナンバー</a:t>
                        </a:r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を記載した場合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は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  <a:p>
                        <a:r>
                          <a:rPr kumimoji="1" lang="ja-JP" altLang="en-US"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個人番号確認、本人確認をするための添付書類が必要です</a:t>
                        </a:r>
                        <a:r>
                          <a:rPr kumimoji="1" lang="ja-JP" altLang="en-US" sz="700" dirty="0" smtClean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rPr>
                          <a:t>。</a:t>
                        </a:r>
                        <a:endParaRPr kumimoji="1" lang="en-US" altLang="ja-JP" sz="700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endParaRPr>
                      </a:p>
                    </p:txBody>
                  </p:sp>
                  <p:grpSp>
                    <p:nvGrpSpPr>
                      <p:cNvPr id="185" name="グループ化 184"/>
                      <p:cNvGrpSpPr/>
                      <p:nvPr/>
                    </p:nvGrpSpPr>
                    <p:grpSpPr>
                      <a:xfrm>
                        <a:off x="14316" y="0"/>
                        <a:ext cx="6462790" cy="1605296"/>
                        <a:chOff x="14316" y="0"/>
                        <a:chExt cx="7173571" cy="1990792"/>
                      </a:xfrm>
                    </p:grpSpPr>
                    <p:sp>
                      <p:nvSpPr>
                        <p:cNvPr id="204" name="object 2"/>
                        <p:cNvSpPr/>
                        <p:nvPr/>
                      </p:nvSpPr>
                      <p:spPr>
                        <a:xfrm>
                          <a:off x="142352" y="939218"/>
                          <a:ext cx="880329" cy="52358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</p:txBody>
                    </p:sp>
                    <p:sp>
                      <p:nvSpPr>
                        <p:cNvPr id="205" name="object 2"/>
                        <p:cNvSpPr/>
                        <p:nvPr/>
                      </p:nvSpPr>
                      <p:spPr>
                        <a:xfrm>
                          <a:off x="230316" y="3119"/>
                          <a:ext cx="792365" cy="56516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金融機関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名称</a:t>
                          </a:r>
                          <a:endParaRPr sz="900"/>
                        </a:p>
                      </p:txBody>
                    </p:sp>
                    <p:sp>
                      <p:nvSpPr>
                        <p:cNvPr id="206" name="object 3"/>
                        <p:cNvSpPr/>
                        <p:nvPr/>
                      </p:nvSpPr>
                      <p:spPr>
                        <a:xfrm>
                          <a:off x="4370263" y="968676"/>
                          <a:ext cx="860348" cy="49247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48335" h="792479">
                              <a:moveTo>
                                <a:pt x="0" y="792010"/>
                              </a:moveTo>
                              <a:lnTo>
                                <a:pt x="647992" y="792010"/>
                              </a:lnTo>
                              <a:lnTo>
                                <a:pt x="647992" y="0"/>
                              </a:lnTo>
                              <a:lnTo>
                                <a:pt x="0" y="0"/>
                              </a:lnTo>
                              <a:lnTo>
                                <a:pt x="0" y="79201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口座名義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の区分</a:t>
                          </a:r>
                        </a:p>
                      </p:txBody>
                    </p:sp>
                    <p:sp>
                      <p:nvSpPr>
                        <p:cNvPr id="207" name="object 9"/>
                        <p:cNvSpPr/>
                        <p:nvPr/>
                      </p:nvSpPr>
                      <p:spPr>
                        <a:xfrm>
                          <a:off x="2564064" y="467980"/>
                          <a:ext cx="843231" cy="50561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792479" h="432435">
                              <a:moveTo>
                                <a:pt x="0" y="432003"/>
                              </a:moveTo>
                              <a:lnTo>
                                <a:pt x="791997" y="432003"/>
                              </a:lnTo>
                              <a:lnTo>
                                <a:pt x="791997" y="0"/>
                              </a:lnTo>
                              <a:lnTo>
                                <a:pt x="0" y="0"/>
                              </a:lnTo>
                              <a:lnTo>
                                <a:pt x="0" y="432003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口座番号</a:t>
                          </a:r>
                        </a:p>
                      </p:txBody>
                    </p:sp>
                    <p:sp>
                      <p:nvSpPr>
                        <p:cNvPr id="208" name="object 28"/>
                        <p:cNvSpPr/>
                        <p:nvPr/>
                      </p:nvSpPr>
                      <p:spPr>
                        <a:xfrm>
                          <a:off x="25022" y="0"/>
                          <a:ext cx="224406" cy="146279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83642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1"/>
                              </a:lnTo>
                              <a:lnTo>
                                <a:pt x="2841" y="22015"/>
                              </a:lnTo>
                              <a:lnTo>
                                <a:pt x="0" y="35991"/>
                              </a:lnTo>
                              <a:lnTo>
                                <a:pt x="0" y="1800021"/>
                              </a:lnTo>
                              <a:lnTo>
                                <a:pt x="2841" y="1814005"/>
                              </a:lnTo>
                              <a:lnTo>
                                <a:pt x="10577" y="1825453"/>
                              </a:lnTo>
                              <a:lnTo>
                                <a:pt x="22025" y="1833186"/>
                              </a:lnTo>
                              <a:lnTo>
                                <a:pt x="36004" y="1836026"/>
                              </a:lnTo>
                              <a:lnTo>
                                <a:pt x="216001" y="1836026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 dirty="0">
                              <a:solidFill>
                                <a:schemeClr val="bg1"/>
                              </a:solidFill>
                            </a:rPr>
                            <a:t>　振込先指定口座</a:t>
                          </a:r>
                        </a:p>
                      </p:txBody>
                    </p:sp>
                    <p:sp>
                      <p:nvSpPr>
                        <p:cNvPr id="209" name="object 29"/>
                        <p:cNvSpPr/>
                        <p:nvPr/>
                      </p:nvSpPr>
                      <p:spPr>
                        <a:xfrm>
                          <a:off x="14316" y="3106"/>
                          <a:ext cx="7159770" cy="1458042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912609" h="1836420">
                              <a:moveTo>
                                <a:pt x="6912013" y="1800034"/>
                              </a:moveTo>
                              <a:lnTo>
                                <a:pt x="6909173" y="1814018"/>
                              </a:lnTo>
                              <a:lnTo>
                                <a:pt x="6901438" y="1825466"/>
                              </a:lnTo>
                              <a:lnTo>
                                <a:pt x="6889987" y="1833199"/>
                              </a:lnTo>
                              <a:lnTo>
                                <a:pt x="6875995" y="1836038"/>
                              </a:lnTo>
                              <a:lnTo>
                                <a:pt x="35991" y="1836038"/>
                              </a:lnTo>
                              <a:lnTo>
                                <a:pt x="22015" y="1833199"/>
                              </a:lnTo>
                              <a:lnTo>
                                <a:pt x="10571" y="1825466"/>
                              </a:lnTo>
                              <a:lnTo>
                                <a:pt x="2839" y="1814018"/>
                              </a:lnTo>
                              <a:lnTo>
                                <a:pt x="0" y="1800034"/>
                              </a:lnTo>
                              <a:lnTo>
                                <a:pt x="0" y="36004"/>
                              </a:lnTo>
                              <a:lnTo>
                                <a:pt x="2839" y="22025"/>
                              </a:lnTo>
                              <a:lnTo>
                                <a:pt x="10571" y="10577"/>
                              </a:lnTo>
                              <a:lnTo>
                                <a:pt x="22015" y="2841"/>
                              </a:lnTo>
                              <a:lnTo>
                                <a:pt x="35991" y="0"/>
                              </a:lnTo>
                              <a:lnTo>
                                <a:pt x="6875995" y="0"/>
                              </a:lnTo>
                              <a:lnTo>
                                <a:pt x="6889987" y="2841"/>
                              </a:lnTo>
                              <a:lnTo>
                                <a:pt x="6901438" y="10577"/>
                              </a:lnTo>
                              <a:lnTo>
                                <a:pt x="6909173" y="22025"/>
                              </a:lnTo>
                              <a:lnTo>
                                <a:pt x="6912013" y="36004"/>
                              </a:lnTo>
                              <a:lnTo>
                                <a:pt x="6912013" y="1800034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0" name="object 41"/>
                        <p:cNvSpPr/>
                        <p:nvPr/>
                      </p:nvSpPr>
                      <p:spPr>
                        <a:xfrm>
                          <a:off x="1383433" y="555181"/>
                          <a:ext cx="232596" cy="324619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5" h="252095">
                              <a:moveTo>
                                <a:pt x="216001" y="252018"/>
                              </a:moveTo>
                              <a:lnTo>
                                <a:pt x="0" y="252018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18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1" name="object 51"/>
                        <p:cNvSpPr/>
                        <p:nvPr/>
                      </p:nvSpPr>
                      <p:spPr>
                        <a:xfrm>
                          <a:off x="5326998" y="1074923"/>
                          <a:ext cx="232596" cy="318933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252095">
                              <a:moveTo>
                                <a:pt x="216001" y="252031"/>
                              </a:moveTo>
                              <a:lnTo>
                                <a:pt x="0" y="252031"/>
                              </a:lnTo>
                              <a:lnTo>
                                <a:pt x="0" y="0"/>
                              </a:lnTo>
                              <a:lnTo>
                                <a:pt x="216001" y="0"/>
                              </a:lnTo>
                              <a:lnTo>
                                <a:pt x="216001" y="252031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2" name="object 54"/>
                        <p:cNvSpPr/>
                        <p:nvPr/>
                      </p:nvSpPr>
                      <p:spPr>
                        <a:xfrm>
                          <a:off x="2571357" y="481406"/>
                          <a:ext cx="50747" cy="48287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432435">
                              <a:moveTo>
                                <a:pt x="0" y="432003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3" name="object 55"/>
                        <p:cNvSpPr/>
                        <p:nvPr/>
                      </p:nvSpPr>
                      <p:spPr>
                        <a:xfrm>
                          <a:off x="4370263" y="962055"/>
                          <a:ext cx="904594" cy="50074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792479">
                              <a:moveTo>
                                <a:pt x="0" y="792010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14" name="object 119"/>
                        <p:cNvSpPr/>
                        <p:nvPr/>
                      </p:nvSpPr>
                      <p:spPr>
                        <a:xfrm>
                          <a:off x="2976066" y="925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65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銀行</a:t>
                          </a:r>
                          <a:endParaRPr sz="65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15" name="object 119"/>
                        <p:cNvSpPr/>
                        <p:nvPr/>
                      </p:nvSpPr>
                      <p:spPr>
                        <a:xfrm>
                          <a:off x="3330368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金庫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16" name="object 119"/>
                        <p:cNvSpPr/>
                        <p:nvPr/>
                      </p:nvSpPr>
                      <p:spPr>
                        <a:xfrm>
                          <a:off x="3682569" y="90460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信組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17" name="object 119"/>
                        <p:cNvSpPr/>
                        <p:nvPr/>
                      </p:nvSpPr>
                      <p:spPr>
                        <a:xfrm>
                          <a:off x="3128466" y="244958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農協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18" name="object 119"/>
                        <p:cNvSpPr/>
                        <p:nvPr/>
                      </p:nvSpPr>
                      <p:spPr>
                        <a:xfrm>
                          <a:off x="3482768" y="2449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漁協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19" name="object 119"/>
                        <p:cNvSpPr/>
                        <p:nvPr/>
                      </p:nvSpPr>
                      <p:spPr>
                        <a:xfrm>
                          <a:off x="6102639" y="92557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本店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20" name="object 119"/>
                        <p:cNvSpPr/>
                        <p:nvPr/>
                      </p:nvSpPr>
                      <p:spPr>
                        <a:xfrm>
                          <a:off x="6456941" y="92556"/>
                          <a:ext cx="324485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支店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21" name="object 119"/>
                        <p:cNvSpPr/>
                        <p:nvPr/>
                      </p:nvSpPr>
                      <p:spPr>
                        <a:xfrm>
                          <a:off x="6259731" y="257268"/>
                          <a:ext cx="392627" cy="108585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24485" h="108585">
                              <a:moveTo>
                                <a:pt x="324015" y="54000"/>
                              </a:moveTo>
                              <a:lnTo>
                                <a:pt x="319754" y="74964"/>
                              </a:lnTo>
                              <a:lnTo>
                                <a:pt x="308154" y="92135"/>
                              </a:lnTo>
                              <a:lnTo>
                                <a:pt x="290984" y="103738"/>
                              </a:lnTo>
                              <a:lnTo>
                                <a:pt x="270014" y="108000"/>
                              </a:lnTo>
                              <a:lnTo>
                                <a:pt x="54000" y="108000"/>
                              </a:lnTo>
                              <a:lnTo>
                                <a:pt x="33030" y="103738"/>
                              </a:lnTo>
                              <a:lnTo>
                                <a:pt x="15860" y="92135"/>
                              </a:lnTo>
                              <a:lnTo>
                                <a:pt x="4260" y="74964"/>
                              </a:lnTo>
                              <a:lnTo>
                                <a:pt x="0" y="54000"/>
                              </a:lnTo>
                              <a:lnTo>
                                <a:pt x="4260" y="33036"/>
                              </a:lnTo>
                              <a:lnTo>
                                <a:pt x="15860" y="15865"/>
                              </a:lnTo>
                              <a:lnTo>
                                <a:pt x="33030" y="4262"/>
                              </a:lnTo>
                              <a:lnTo>
                                <a:pt x="54000" y="0"/>
                              </a:lnTo>
                              <a:lnTo>
                                <a:pt x="270014" y="0"/>
                              </a:lnTo>
                              <a:lnTo>
                                <a:pt x="290984" y="4262"/>
                              </a:lnTo>
                              <a:lnTo>
                                <a:pt x="308154" y="15865"/>
                              </a:lnTo>
                              <a:lnTo>
                                <a:pt x="319754" y="33036"/>
                              </a:lnTo>
                              <a:lnTo>
                                <a:pt x="324015" y="54000"/>
                              </a:lnTo>
                              <a:close/>
                            </a:path>
                          </a:pathLst>
                        </a:custGeom>
                        <a:ln w="5397">
                          <a:solidFill>
                            <a:srgbClr val="A7A9AC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 anchor="ctr" anchorCtr="1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</a:rPr>
                            <a:t>出張所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</a:endParaRPr>
                        </a:p>
                      </p:txBody>
                    </p:sp>
                    <p:sp>
                      <p:nvSpPr>
                        <p:cNvPr id="222" name="object 78"/>
                        <p:cNvSpPr txBox="1"/>
                        <p:nvPr/>
                      </p:nvSpPr>
                      <p:spPr>
                        <a:xfrm>
                          <a:off x="5486220" y="551322"/>
                          <a:ext cx="1586684" cy="30534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左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づ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めでご記入ください。</a:t>
                          </a:r>
                          <a:endParaRPr lang="en-US" altLang="ja-JP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marL="12700"/>
                          <a:r>
                            <a:rPr lang="en-US" altLang="ja-JP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※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ゆう</a:t>
                          </a:r>
                          <a:r>
                            <a:rPr lang="ja-JP" altLang="en-US" sz="800" dirty="0" err="1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ちょ</a:t>
                          </a:r>
                          <a:r>
                            <a:rPr lang="ja-JP" altLang="en-US" sz="800" dirty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銀行は不可です。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223" name="object 65"/>
                        <p:cNvSpPr txBox="1"/>
                        <p:nvPr/>
                      </p:nvSpPr>
                      <p:spPr>
                        <a:xfrm>
                          <a:off x="1732553" y="507563"/>
                          <a:ext cx="510854" cy="41985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1.</a:t>
                          </a:r>
                          <a:r>
                            <a:rPr lang="ja-JP" altLang="en-US"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普通</a:t>
                          </a:r>
                          <a:endParaRPr lang="en-US" altLang="ja-JP" sz="8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endParaRPr lang="en-US" altLang="ja-JP" sz="600" dirty="0" smtClean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lang="en-US" altLang="ja-JP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2.</a:t>
                          </a:r>
                          <a:r>
                            <a:rPr lang="ja-JP" altLang="en-US" sz="800" dirty="0" smtClean="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当座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24" name="object 65"/>
                        <p:cNvSpPr txBox="1"/>
                        <p:nvPr/>
                      </p:nvSpPr>
                      <p:spPr>
                        <a:xfrm>
                          <a:off x="5695476" y="995799"/>
                          <a:ext cx="1407426" cy="458024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１</a:t>
                          </a:r>
                          <a:r>
                            <a:rPr lang="en-US" altLang="ja-JP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申請者（被保険者）</a:t>
                          </a:r>
                          <a:endParaRPr lang="en-US" altLang="ja-JP" sz="800" dirty="0">
                            <a:solidFill>
                              <a:srgbClr val="231F20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  <a:p>
                          <a:pPr marL="12700">
                            <a:lnSpc>
                              <a:spcPct val="150000"/>
                            </a:lnSpc>
                          </a:pP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２</a:t>
                          </a:r>
                          <a:r>
                            <a:rPr lang="en-US" altLang="ja-JP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.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代理人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225" name="object 53"/>
                        <p:cNvSpPr/>
                        <p:nvPr/>
                      </p:nvSpPr>
                      <p:spPr>
                        <a:xfrm>
                          <a:off x="5381889" y="1401231"/>
                          <a:ext cx="121934" cy="589561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504189">
                              <a:moveTo>
                                <a:pt x="216001" y="396011"/>
                              </a:moveTo>
                              <a:lnTo>
                                <a:pt x="0" y="396011"/>
                              </a:lnTo>
                              <a:lnTo>
                                <a:pt x="108000" y="504012"/>
                              </a:lnTo>
                              <a:lnTo>
                                <a:pt x="216001" y="396011"/>
                              </a:lnTo>
                              <a:close/>
                            </a:path>
                            <a:path w="216534" h="504189">
                              <a:moveTo>
                                <a:pt x="162001" y="0"/>
                              </a:moveTo>
                              <a:lnTo>
                                <a:pt x="53987" y="0"/>
                              </a:lnTo>
                              <a:lnTo>
                                <a:pt x="53987" y="396011"/>
                              </a:lnTo>
                              <a:lnTo>
                                <a:pt x="162001" y="396011"/>
                              </a:lnTo>
                              <a:lnTo>
                                <a:pt x="162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221915"/>
                        </a:solidFill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pic>
                      <p:nvPicPr>
                        <p:cNvPr id="226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5654" y="519743"/>
                          <a:ext cx="1980766" cy="419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  <p:sp>
                      <p:nvSpPr>
                        <p:cNvPr id="227" name="object 34"/>
                        <p:cNvSpPr/>
                        <p:nvPr/>
                      </p:nvSpPr>
                      <p:spPr>
                        <a:xfrm rot="10800000" flipV="1">
                          <a:off x="245020" y="481406"/>
                          <a:ext cx="6942867" cy="13815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28" name="object 34"/>
                        <p:cNvSpPr/>
                        <p:nvPr/>
                      </p:nvSpPr>
                      <p:spPr>
                        <a:xfrm>
                          <a:off x="255494" y="964281"/>
                          <a:ext cx="6918591" cy="566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696075">
                              <a:moveTo>
                                <a:pt x="0" y="0"/>
                              </a:moveTo>
                              <a:lnTo>
                                <a:pt x="6696011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29" name="object 2"/>
                        <p:cNvSpPr/>
                        <p:nvPr/>
                      </p:nvSpPr>
                      <p:spPr>
                        <a:xfrm>
                          <a:off x="249428" y="568288"/>
                          <a:ext cx="773253" cy="37093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1008380" h="1224279">
                              <a:moveTo>
                                <a:pt x="1007999" y="0"/>
                              </a:moveTo>
                              <a:lnTo>
                                <a:pt x="35991" y="0"/>
                              </a:lnTo>
                              <a:lnTo>
                                <a:pt x="22015" y="2841"/>
                              </a:lnTo>
                              <a:lnTo>
                                <a:pt x="10571" y="10577"/>
                              </a:lnTo>
                              <a:lnTo>
                                <a:pt x="2839" y="22025"/>
                              </a:lnTo>
                              <a:lnTo>
                                <a:pt x="0" y="36004"/>
                              </a:lnTo>
                              <a:lnTo>
                                <a:pt x="0" y="1188021"/>
                              </a:lnTo>
                              <a:lnTo>
                                <a:pt x="2839" y="1202005"/>
                              </a:lnTo>
                              <a:lnTo>
                                <a:pt x="10571" y="1213453"/>
                              </a:lnTo>
                              <a:lnTo>
                                <a:pt x="22015" y="1221186"/>
                              </a:lnTo>
                              <a:lnTo>
                                <a:pt x="35991" y="1224026"/>
                              </a:lnTo>
                              <a:lnTo>
                                <a:pt x="1007999" y="1224026"/>
                              </a:lnTo>
                              <a:lnTo>
                                <a:pt x="1007999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預金種別</a:t>
                          </a:r>
                        </a:p>
                      </p:txBody>
                    </p:sp>
                  </p:grpSp>
                  <p:grpSp>
                    <p:nvGrpSpPr>
                      <p:cNvPr id="186" name="グループ化 185"/>
                      <p:cNvGrpSpPr/>
                      <p:nvPr/>
                    </p:nvGrpSpPr>
                    <p:grpSpPr>
                      <a:xfrm>
                        <a:off x="0" y="1404438"/>
                        <a:ext cx="5101556" cy="1232300"/>
                        <a:chOff x="0" y="1404438"/>
                        <a:chExt cx="6239564" cy="1710638"/>
                      </a:xfrm>
                    </p:grpSpPr>
                    <p:sp>
                      <p:nvSpPr>
                        <p:cNvPr id="187" name="object 7"/>
                        <p:cNvSpPr/>
                        <p:nvPr/>
                      </p:nvSpPr>
                      <p:spPr>
                        <a:xfrm>
                          <a:off x="205401" y="1404449"/>
                          <a:ext cx="951488" cy="72002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被保険者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（申請者）</a:t>
                          </a:r>
                          <a:endParaRPr sz="900"/>
                        </a:p>
                      </p:txBody>
                    </p:sp>
                    <p:sp>
                      <p:nvSpPr>
                        <p:cNvPr id="188" name="object 8"/>
                        <p:cNvSpPr/>
                        <p:nvPr/>
                      </p:nvSpPr>
                      <p:spPr>
                        <a:xfrm>
                          <a:off x="5400003" y="2124515"/>
                          <a:ext cx="828040" cy="61214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828040" h="612140">
                              <a:moveTo>
                                <a:pt x="0" y="611987"/>
                              </a:moveTo>
                              <a:lnTo>
                                <a:pt x="828001" y="611987"/>
                              </a:lnTo>
                              <a:lnTo>
                                <a:pt x="828001" y="0"/>
                              </a:lnTo>
                              <a:lnTo>
                                <a:pt x="0" y="0"/>
                              </a:lnTo>
                              <a:lnTo>
                                <a:pt x="0" y="611987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委任者と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代理人との</a:t>
                          </a: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関係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189" name="object 37"/>
                        <p:cNvSpPr/>
                        <p:nvPr/>
                      </p:nvSpPr>
                      <p:spPr>
                        <a:xfrm>
                          <a:off x="1475997" y="2701835"/>
                          <a:ext cx="2655617" cy="6346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3042285">
                              <a:moveTo>
                                <a:pt x="0" y="0"/>
                              </a:moveTo>
                              <a:lnTo>
                                <a:pt x="3041992" y="0"/>
                              </a:lnTo>
                            </a:path>
                          </a:pathLst>
                        </a:custGeom>
                        <a:ln w="5397">
                          <a:solidFill>
                            <a:srgbClr val="221915"/>
                          </a:solidFill>
                          <a:prstDash val="dash"/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90" name="object 50"/>
                        <p:cNvSpPr/>
                        <p:nvPr/>
                      </p:nvSpPr>
                      <p:spPr>
                        <a:xfrm>
                          <a:off x="5400002" y="2124501"/>
                          <a:ext cx="56136" cy="990574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h="1224279">
                              <a:moveTo>
                                <a:pt x="0" y="1223975"/>
                              </a:moveTo>
                              <a:lnTo>
                                <a:pt x="0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191" name="object 78"/>
                        <p:cNvSpPr txBox="1"/>
                        <p:nvPr/>
                      </p:nvSpPr>
                      <p:spPr>
                        <a:xfrm>
                          <a:off x="4106735" y="1458957"/>
                          <a:ext cx="2005176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令和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年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月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</a:t>
                          </a:r>
                          <a:r>
                            <a:rPr lang="ja-JP" altLang="en-US" sz="7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  </a:t>
                          </a:r>
                          <a:r>
                            <a:rPr lang="ja-JP" altLang="en-US" sz="7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日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92" name="object 78"/>
                        <p:cNvSpPr txBox="1"/>
                        <p:nvPr/>
                      </p:nvSpPr>
                      <p:spPr>
                        <a:xfrm>
                          <a:off x="1269226" y="1533725"/>
                          <a:ext cx="2161802" cy="29907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本申請に基づく給付金に関する受領を下記の代理人に委任します。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94" name="object 65"/>
                        <p:cNvSpPr txBox="1"/>
                        <p:nvPr/>
                      </p:nvSpPr>
                      <p:spPr>
                        <a:xfrm>
                          <a:off x="1517339" y="1913067"/>
                          <a:ext cx="690687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 dirty="0" err="1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95" name="object 133"/>
                        <p:cNvSpPr txBox="1"/>
                        <p:nvPr/>
                      </p:nvSpPr>
                      <p:spPr>
                        <a:xfrm>
                          <a:off x="1422773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sz="800" spc="-75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〒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　－　　　　　　）</a:t>
                          </a:r>
                          <a:endParaRPr lang="ja-JP" altLang="en-US"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96" name="object 131"/>
                        <p:cNvSpPr txBox="1"/>
                        <p:nvPr/>
                      </p:nvSpPr>
                      <p:spPr>
                        <a:xfrm>
                          <a:off x="3420661" y="2186177"/>
                          <a:ext cx="2134269" cy="170899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/>
                          <a:r>
                            <a:rPr lang="en-US" altLang="ja-JP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TEL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Meiryo UI"/>
                              <a:cs typeface="Meiryo UI"/>
                            </a:rPr>
                            <a:t>　　　　　　</a:t>
                          </a:r>
                          <a:r>
                            <a:rPr sz="800" dirty="0" smtClean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800" dirty="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　　　　）</a:t>
                          </a:r>
                          <a:endParaRPr sz="800" dirty="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197" name="object 129"/>
                        <p:cNvSpPr txBox="1"/>
                        <p:nvPr/>
                      </p:nvSpPr>
                      <p:spPr>
                        <a:xfrm>
                          <a:off x="1606797" y="2487677"/>
                          <a:ext cx="254000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住所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98" name="object 65"/>
                        <p:cNvSpPr txBox="1"/>
                        <p:nvPr/>
                      </p:nvSpPr>
                      <p:spPr>
                        <a:xfrm>
                          <a:off x="1517340" y="2914525"/>
                          <a:ext cx="730085" cy="149536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 anchor="ctr" anchorCtr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氏</a:t>
                          </a:r>
                          <a:r>
                            <a:rPr sz="700" spc="-225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名・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PMingLiU"/>
                            </a:rPr>
                            <a:t>印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PMingLiU"/>
                          </a:endParaRPr>
                        </a:p>
                      </p:txBody>
                    </p:sp>
                    <p:sp>
                      <p:nvSpPr>
                        <p:cNvPr id="199" name="object 66"/>
                        <p:cNvSpPr txBox="1"/>
                        <p:nvPr/>
                      </p:nvSpPr>
                      <p:spPr>
                        <a:xfrm>
                          <a:off x="1625587" y="2682795"/>
                          <a:ext cx="666318" cy="107722"/>
                        </a:xfrm>
                        <a:prstGeom prst="rect">
                          <a:avLst/>
                        </a:prstGeom>
                      </p:spPr>
                      <p:txBody>
                        <a:bodyPr vert="horz" wrap="square" lIns="0" tIns="0" rIns="0" bIns="0" rtlCol="0">
                          <a:spAutoFit/>
                        </a:bodyPr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marL="12700">
                            <a:lnSpc>
                              <a:spcPct val="100000"/>
                            </a:lnSpc>
                          </a:pPr>
                          <a:r>
                            <a:rPr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</a:t>
                          </a:r>
                          <a:r>
                            <a:rPr lang="ja-JP" altLang="en-US" sz="700" spc="-5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ﾌﾘｶﾞﾅ</a:t>
                          </a:r>
                          <a:r>
                            <a:rPr sz="700">
                              <a:solidFill>
                                <a:srgbClr val="231F20"/>
                              </a:solidFill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7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</p:txBody>
                    </p:sp>
                    <p:sp>
                      <p:nvSpPr>
                        <p:cNvPr id="200" name="object 7"/>
                        <p:cNvSpPr/>
                        <p:nvPr/>
                      </p:nvSpPr>
                      <p:spPr>
                        <a:xfrm>
                          <a:off x="203762" y="2124478"/>
                          <a:ext cx="953127" cy="990598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972185" h="1944370">
                              <a:moveTo>
                                <a:pt x="972007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22"/>
                              </a:lnTo>
                              <a:lnTo>
                                <a:pt x="2841" y="1922006"/>
                              </a:lnTo>
                              <a:lnTo>
                                <a:pt x="10577" y="1933454"/>
                              </a:lnTo>
                              <a:lnTo>
                                <a:pt x="22025" y="1941187"/>
                              </a:lnTo>
                              <a:lnTo>
                                <a:pt x="36004" y="1944027"/>
                              </a:lnTo>
                              <a:lnTo>
                                <a:pt x="972007" y="1944027"/>
                              </a:lnTo>
                              <a:lnTo>
                                <a:pt x="972007" y="0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1">
                            <a:lumMod val="75000"/>
                          </a:schemeClr>
                        </a:solidFill>
                      </p:spPr>
                      <p:txBody>
                        <a:bodyPr wrap="square" lIns="0" tIns="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9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代理人</a:t>
                          </a:r>
                          <a:endParaRPr lang="en-US" altLang="ja-JP" sz="900"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Meiryo UI"/>
                          </a:endParaRPr>
                        </a:p>
                        <a:p>
                          <a:pPr algn="ctr">
                            <a:lnSpc>
                              <a:spcPct val="100000"/>
                            </a:lnSpc>
                          </a:pPr>
                          <a:r>
                            <a:rPr lang="ja-JP" altLang="en-US" sz="7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（口座名義人</a:t>
                          </a:r>
                          <a:r>
                            <a:rPr lang="ja-JP" altLang="en-US" sz="800">
                              <a:latin typeface="ＭＳ ゴシック" panose="020B0609070205080204" pitchFamily="49" charset="-128"/>
                              <a:ea typeface="ＭＳ ゴシック" panose="020B0609070205080204" pitchFamily="49" charset="-128"/>
                              <a:cs typeface="Meiryo UI"/>
                            </a:rPr>
                            <a:t>）</a:t>
                          </a:r>
                          <a:endParaRPr sz="800"/>
                        </a:p>
                      </p:txBody>
                    </p:sp>
                    <p:sp>
                      <p:nvSpPr>
                        <p:cNvPr id="201" name="object 36"/>
                        <p:cNvSpPr/>
                        <p:nvPr/>
                      </p:nvSpPr>
                      <p:spPr>
                        <a:xfrm>
                          <a:off x="216002" y="2124477"/>
                          <a:ext cx="6012180" cy="0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012180">
                              <a:moveTo>
                                <a:pt x="0" y="0"/>
                              </a:moveTo>
                              <a:lnTo>
                                <a:pt x="6012002" y="0"/>
                              </a:lnTo>
                            </a:path>
                          </a:pathLst>
                        </a:custGeom>
                        <a:ln w="16205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  <p:sp>
                      <p:nvSpPr>
                        <p:cNvPr id="202" name="object 30"/>
                        <p:cNvSpPr/>
                        <p:nvPr/>
                      </p:nvSpPr>
                      <p:spPr>
                        <a:xfrm>
                          <a:off x="0" y="1404438"/>
                          <a:ext cx="265405" cy="1710637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216534" h="1944370">
                              <a:moveTo>
                                <a:pt x="216001" y="0"/>
                              </a:moveTo>
                              <a:lnTo>
                                <a:pt x="36004" y="0"/>
                              </a:lnTo>
                              <a:lnTo>
                                <a:pt x="22025" y="2839"/>
                              </a:lnTo>
                              <a:lnTo>
                                <a:pt x="10577" y="10572"/>
                              </a:lnTo>
                              <a:lnTo>
                                <a:pt x="2841" y="22020"/>
                              </a:lnTo>
                              <a:lnTo>
                                <a:pt x="0" y="36004"/>
                              </a:lnTo>
                              <a:lnTo>
                                <a:pt x="0" y="1908035"/>
                              </a:lnTo>
                              <a:lnTo>
                                <a:pt x="2841" y="1922019"/>
                              </a:lnTo>
                              <a:lnTo>
                                <a:pt x="10577" y="1933467"/>
                              </a:lnTo>
                              <a:lnTo>
                                <a:pt x="22025" y="1941200"/>
                              </a:lnTo>
                              <a:lnTo>
                                <a:pt x="36004" y="1944039"/>
                              </a:lnTo>
                              <a:lnTo>
                                <a:pt x="216001" y="1944039"/>
                              </a:lnTo>
                              <a:lnTo>
                                <a:pt x="216001" y="0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727275"/>
                        </a:solidFill>
                      </p:spPr>
                      <p:txBody>
                        <a:bodyPr vert="eaVert" wrap="square" lIns="0" tIns="72000" rIns="0" bIns="0" rtlCol="0" anchor="ctr" anchorCtr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r>
                            <a:rPr lang="ja-JP" altLang="en-US" sz="1000" b="1">
                              <a:solidFill>
                                <a:schemeClr val="bg1"/>
                              </a:solidFill>
                            </a:rPr>
                            <a:t>　 受取代理人の欄</a:t>
                          </a:r>
                        </a:p>
                      </p:txBody>
                    </p:sp>
                    <p:sp>
                      <p:nvSpPr>
                        <p:cNvPr id="203" name="object 31"/>
                        <p:cNvSpPr/>
                        <p:nvPr/>
                      </p:nvSpPr>
                      <p:spPr>
                        <a:xfrm>
                          <a:off x="11483" y="1404449"/>
                          <a:ext cx="6228081" cy="1710626"/>
                        </a:xfrm>
                        <a:custGeom>
                          <a:avLst/>
                          <a:gdLst/>
                          <a:ahLst/>
                          <a:cxnLst/>
                          <a:rect l="l" t="t" r="r" b="b"/>
                          <a:pathLst>
                            <a:path w="6228080" h="1944370">
                              <a:moveTo>
                                <a:pt x="6228003" y="1908035"/>
                              </a:moveTo>
                              <a:lnTo>
                                <a:pt x="6225166" y="1922019"/>
                              </a:lnTo>
                              <a:lnTo>
                                <a:pt x="6217437" y="1933467"/>
                              </a:lnTo>
                              <a:lnTo>
                                <a:pt x="6205993" y="1941200"/>
                              </a:lnTo>
                              <a:lnTo>
                                <a:pt x="6192012" y="1944039"/>
                              </a:lnTo>
                              <a:lnTo>
                                <a:pt x="35991" y="1944039"/>
                              </a:lnTo>
                              <a:lnTo>
                                <a:pt x="22015" y="1941200"/>
                              </a:lnTo>
                              <a:lnTo>
                                <a:pt x="10571" y="1933467"/>
                              </a:lnTo>
                              <a:lnTo>
                                <a:pt x="2839" y="1922019"/>
                              </a:lnTo>
                              <a:lnTo>
                                <a:pt x="0" y="1908035"/>
                              </a:lnTo>
                              <a:lnTo>
                                <a:pt x="0" y="36004"/>
                              </a:lnTo>
                              <a:lnTo>
                                <a:pt x="2839" y="22020"/>
                              </a:lnTo>
                              <a:lnTo>
                                <a:pt x="10571" y="10572"/>
                              </a:lnTo>
                              <a:lnTo>
                                <a:pt x="22015" y="2839"/>
                              </a:lnTo>
                              <a:lnTo>
                                <a:pt x="35991" y="0"/>
                              </a:lnTo>
                              <a:lnTo>
                                <a:pt x="6192012" y="0"/>
                              </a:lnTo>
                              <a:lnTo>
                                <a:pt x="6205993" y="2839"/>
                              </a:lnTo>
                              <a:lnTo>
                                <a:pt x="6217437" y="10572"/>
                              </a:lnTo>
                              <a:lnTo>
                                <a:pt x="6225166" y="22020"/>
                              </a:lnTo>
                              <a:lnTo>
                                <a:pt x="6228003" y="36004"/>
                              </a:lnTo>
                              <a:lnTo>
                                <a:pt x="6228003" y="1908035"/>
                              </a:lnTo>
                              <a:close/>
                            </a:path>
                          </a:pathLst>
                        </a:custGeom>
                        <a:ln w="28803">
                          <a:solidFill>
                            <a:srgbClr val="221915"/>
                          </a:solidFill>
                        </a:ln>
                      </p:spPr>
                      <p:txBody>
                        <a:bodyPr wrap="square" lIns="0" tIns="0" rIns="0" bIns="0" rtlCol="0"/>
                        <a:lstStyle>
                          <a:lvl1pPr marL="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/>
                        </a:p>
                      </p:txBody>
                    </p:sp>
                  </p:grpSp>
                </p:grpSp>
              </p:grpSp>
            </p:grpSp>
          </p:grpSp>
        </p:grpSp>
      </p:grpSp>
      <p:grpSp>
        <p:nvGrpSpPr>
          <p:cNvPr id="230" name="グループ化 229"/>
          <p:cNvGrpSpPr/>
          <p:nvPr/>
        </p:nvGrpSpPr>
        <p:grpSpPr>
          <a:xfrm>
            <a:off x="629456" y="1822015"/>
            <a:ext cx="6468094" cy="1562658"/>
            <a:chOff x="581845" y="1827290"/>
            <a:chExt cx="6468094" cy="1562658"/>
          </a:xfrm>
        </p:grpSpPr>
        <p:grpSp>
          <p:nvGrpSpPr>
            <p:cNvPr id="231" name="グループ化 230"/>
            <p:cNvGrpSpPr/>
            <p:nvPr/>
          </p:nvGrpSpPr>
          <p:grpSpPr>
            <a:xfrm>
              <a:off x="4260096" y="2027452"/>
              <a:ext cx="2789843" cy="649012"/>
              <a:chOff x="4260096" y="2027452"/>
              <a:chExt cx="2789843" cy="649012"/>
            </a:xfrm>
          </p:grpSpPr>
          <p:sp>
            <p:nvSpPr>
              <p:cNvPr id="257" name="object 6"/>
              <p:cNvSpPr/>
              <p:nvPr/>
            </p:nvSpPr>
            <p:spPr>
              <a:xfrm>
                <a:off x="4260489" y="2225303"/>
                <a:ext cx="420115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/>
              <a:lstStyle/>
              <a:p>
                <a:pPr algn="ctr"/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所属</a:t>
                </a:r>
                <a:endPara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endParaRPr>
              </a:p>
            </p:txBody>
          </p:sp>
          <p:sp>
            <p:nvSpPr>
              <p:cNvPr id="258" name="object 140"/>
              <p:cNvSpPr txBox="1"/>
              <p:nvPr/>
            </p:nvSpPr>
            <p:spPr>
              <a:xfrm>
                <a:off x="4732234" y="2027452"/>
                <a:ext cx="2317705" cy="13849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□昭和  □平成　　　年　　　月　　</a:t>
                </a:r>
                <a:r>
                  <a: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日</a:t>
                </a:r>
                <a:endPara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59" name="object 140"/>
              <p:cNvSpPr txBox="1"/>
              <p:nvPr/>
            </p:nvSpPr>
            <p:spPr>
              <a:xfrm>
                <a:off x="4753119" y="2245688"/>
                <a:ext cx="2224686" cy="384721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lang="ja-JP" altLang="en-US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</a:t>
                </a: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部・支店・工場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endParaRPr lang="en-US" altLang="ja-JP" sz="8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ja-JP" altLang="en-US" sz="8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　　　　　　　　　　　　　　　課</a:t>
                </a:r>
                <a:endParaRPr lang="en-US" altLang="ja-JP" sz="8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60" name="object 54"/>
              <p:cNvSpPr/>
              <p:nvPr/>
            </p:nvSpPr>
            <p:spPr>
              <a:xfrm>
                <a:off x="4260096" y="2225303"/>
                <a:ext cx="46114" cy="451161"/>
              </a:xfrm>
              <a:custGeom>
                <a:avLst/>
                <a:gdLst/>
                <a:ahLst/>
                <a:cxnLst/>
                <a:rect l="l" t="t" r="r" b="b"/>
                <a:pathLst>
                  <a:path h="432435">
                    <a:moveTo>
                      <a:pt x="0" y="432003"/>
                    </a:moveTo>
                    <a:lnTo>
                      <a:pt x="0" y="0"/>
                    </a:lnTo>
                  </a:path>
                </a:pathLst>
              </a:custGeom>
              <a:ln w="16205">
                <a:solidFill>
                  <a:srgbClr val="221915"/>
                </a:solidFill>
              </a:ln>
            </p:spPr>
            <p:txBody>
              <a:bodyPr wrap="square" lIns="0" tIns="0" rIns="0" bIns="0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232" name="グループ化 231"/>
            <p:cNvGrpSpPr/>
            <p:nvPr/>
          </p:nvGrpSpPr>
          <p:grpSpPr>
            <a:xfrm>
              <a:off x="581845" y="1827290"/>
              <a:ext cx="6464949" cy="1562658"/>
              <a:chOff x="581845" y="1827290"/>
              <a:chExt cx="6464949" cy="1562658"/>
            </a:xfrm>
          </p:grpSpPr>
          <p:grpSp>
            <p:nvGrpSpPr>
              <p:cNvPr id="233" name="グループ化 232"/>
              <p:cNvGrpSpPr/>
              <p:nvPr/>
            </p:nvGrpSpPr>
            <p:grpSpPr>
              <a:xfrm>
                <a:off x="581845" y="1827290"/>
                <a:ext cx="6464949" cy="1562658"/>
                <a:chOff x="323989" y="1836520"/>
                <a:chExt cx="6902137" cy="2130402"/>
              </a:xfrm>
            </p:grpSpPr>
            <p:sp>
              <p:nvSpPr>
                <p:cNvPr id="235" name="object 6"/>
                <p:cNvSpPr/>
                <p:nvPr/>
              </p:nvSpPr>
              <p:spPr>
                <a:xfrm>
                  <a:off x="539750" y="3772079"/>
                  <a:ext cx="6686376" cy="194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noFill/>
              </p:spPr>
              <p:txBody>
                <a:bodyPr wrap="square" lIns="0" tIns="0" rIns="0" bIns="0" rtlCol="0" anchor="ctr"/>
                <a:lstStyle/>
                <a:p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36" name="object 6"/>
                <p:cNvSpPr/>
                <p:nvPr/>
              </p:nvSpPr>
              <p:spPr>
                <a:xfrm>
                  <a:off x="539509" y="3347972"/>
                  <a:ext cx="814950" cy="4241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電話番号</a:t>
                  </a:r>
                  <a:endParaRPr lang="en-US" altLang="ja-JP" sz="9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37" name="object 6"/>
                <p:cNvSpPr/>
                <p:nvPr/>
              </p:nvSpPr>
              <p:spPr>
                <a:xfrm>
                  <a:off x="544053" y="2988132"/>
                  <a:ext cx="810405" cy="359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自宅住所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38" name="object 6"/>
                <p:cNvSpPr/>
                <p:nvPr/>
              </p:nvSpPr>
              <p:spPr>
                <a:xfrm>
                  <a:off x="544966" y="2372915"/>
                  <a:ext cx="810405" cy="615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氏</a:t>
                  </a:r>
                  <a:r>
                    <a:rPr lang="ja-JP" altLang="en-US" sz="900" spc="-22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名・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印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39" name="object 6"/>
                <p:cNvSpPr/>
                <p:nvPr/>
              </p:nvSpPr>
              <p:spPr>
                <a:xfrm>
                  <a:off x="544966" y="1836522"/>
                  <a:ext cx="810405" cy="5394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380" h="2088514">
                      <a:moveTo>
                        <a:pt x="1007986" y="0"/>
                      </a:moveTo>
                      <a:lnTo>
                        <a:pt x="35991" y="0"/>
                      </a:lnTo>
                      <a:lnTo>
                        <a:pt x="22015" y="2839"/>
                      </a:lnTo>
                      <a:lnTo>
                        <a:pt x="10571" y="10571"/>
                      </a:lnTo>
                      <a:lnTo>
                        <a:pt x="2839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39" y="2065979"/>
                      </a:lnTo>
                      <a:lnTo>
                        <a:pt x="10571" y="2077423"/>
                      </a:lnTo>
                      <a:lnTo>
                        <a:pt x="22015" y="2085154"/>
                      </a:lnTo>
                      <a:lnTo>
                        <a:pt x="35991" y="2087994"/>
                      </a:lnTo>
                      <a:lnTo>
                        <a:pt x="1007986" y="2087994"/>
                      </a:lnTo>
                      <a:lnTo>
                        <a:pt x="1007986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0" tIns="0" rIns="0" bIns="0"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被保険者</a:t>
                  </a:r>
                  <a:r>
                    <a:rPr lang="ja-JP" altLang="en-US" sz="900" spc="-1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証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の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40" name="object 5"/>
                <p:cNvSpPr/>
                <p:nvPr/>
              </p:nvSpPr>
              <p:spPr>
                <a:xfrm>
                  <a:off x="1311732" y="1836522"/>
                  <a:ext cx="1820883" cy="20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記号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41" name="object 17"/>
                <p:cNvSpPr/>
                <p:nvPr/>
              </p:nvSpPr>
              <p:spPr>
                <a:xfrm>
                  <a:off x="323989" y="1836520"/>
                  <a:ext cx="229704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534" h="2088514">
                      <a:moveTo>
                        <a:pt x="216001" y="0"/>
                      </a:moveTo>
                      <a:lnTo>
                        <a:pt x="36004" y="0"/>
                      </a:lnTo>
                      <a:lnTo>
                        <a:pt x="22025" y="2839"/>
                      </a:lnTo>
                      <a:lnTo>
                        <a:pt x="10577" y="10571"/>
                      </a:lnTo>
                      <a:lnTo>
                        <a:pt x="2841" y="22015"/>
                      </a:lnTo>
                      <a:lnTo>
                        <a:pt x="0" y="35991"/>
                      </a:lnTo>
                      <a:lnTo>
                        <a:pt x="0" y="2052002"/>
                      </a:lnTo>
                      <a:lnTo>
                        <a:pt x="2841" y="2065979"/>
                      </a:lnTo>
                      <a:lnTo>
                        <a:pt x="10577" y="2077423"/>
                      </a:lnTo>
                      <a:lnTo>
                        <a:pt x="22025" y="2085154"/>
                      </a:lnTo>
                      <a:lnTo>
                        <a:pt x="36004" y="2087994"/>
                      </a:lnTo>
                      <a:lnTo>
                        <a:pt x="216001" y="2087994"/>
                      </a:lnTo>
                      <a:lnTo>
                        <a:pt x="216001" y="0"/>
                      </a:lnTo>
                      <a:close/>
                    </a:path>
                  </a:pathLst>
                </a:custGeom>
                <a:solidFill>
                  <a:srgbClr val="6D6E71"/>
                </a:solidFill>
              </p:spPr>
              <p:txBody>
                <a:bodyPr vert="eaVert" wrap="square" lIns="0" tIns="72000" rIns="0" bIns="0" rtlCol="0" anchor="ctr" anchorCtr="0"/>
                <a:lstStyle/>
                <a:p>
                  <a:r>
                    <a:rPr lang="ja-JP" altLang="en-US" sz="1000" b="1" dirty="0">
                      <a:solidFill>
                        <a:schemeClr val="bg1"/>
                      </a:solidFill>
                    </a:rPr>
                    <a:t>被保険者（申請者）</a:t>
                  </a:r>
                  <a:r>
                    <a:rPr lang="ja-JP" altLang="en-US" sz="1000" b="1" dirty="0" smtClean="0">
                      <a:solidFill>
                        <a:schemeClr val="bg1"/>
                      </a:solidFill>
                    </a:rPr>
                    <a:t>情報</a:t>
                  </a:r>
                  <a:endParaRPr lang="ja-JP" altLang="en-US" sz="1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2" name="object 22"/>
                <p:cNvSpPr/>
                <p:nvPr/>
              </p:nvSpPr>
              <p:spPr>
                <a:xfrm flipV="1">
                  <a:off x="539992" y="2153384"/>
                  <a:ext cx="6669399" cy="219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43" name="object 23"/>
                <p:cNvSpPr/>
                <p:nvPr/>
              </p:nvSpPr>
              <p:spPr>
                <a:xfrm flipV="1">
                  <a:off x="539992" y="2924436"/>
                  <a:ext cx="6686134" cy="635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96075">
                      <a:moveTo>
                        <a:pt x="0" y="0"/>
                      </a:moveTo>
                      <a:lnTo>
                        <a:pt x="6695998" y="0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44" name="object 25"/>
                <p:cNvSpPr/>
                <p:nvPr/>
              </p:nvSpPr>
              <p:spPr>
                <a:xfrm>
                  <a:off x="1371879" y="2555987"/>
                  <a:ext cx="2383603" cy="623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1990">
                      <a:moveTo>
                        <a:pt x="0" y="0"/>
                      </a:moveTo>
                      <a:lnTo>
                        <a:pt x="3221964" y="0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  <a:prstDash val="dash"/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45" name="object 66"/>
                <p:cNvSpPr txBox="1"/>
                <p:nvPr/>
              </p:nvSpPr>
              <p:spPr>
                <a:xfrm>
                  <a:off x="1311732" y="2413101"/>
                  <a:ext cx="666318" cy="10772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>
                    <a:lnSpc>
                      <a:spcPct val="100000"/>
                    </a:lnSpc>
                  </a:pPr>
                  <a:r>
                    <a:rPr sz="700" spc="-5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700" spc="12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フ</a:t>
                  </a:r>
                  <a:r>
                    <a:rPr sz="700" spc="6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リ</a:t>
                  </a:r>
                  <a:r>
                    <a:rPr sz="700" spc="21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ガ</a:t>
                  </a:r>
                  <a:r>
                    <a:rPr sz="700" spc="1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ナ</a:t>
                  </a:r>
                  <a:r>
                    <a:rPr sz="7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46" name="object 131"/>
                <p:cNvSpPr txBox="1"/>
                <p:nvPr/>
              </p:nvSpPr>
              <p:spPr>
                <a:xfrm>
                  <a:off x="1399551" y="3460254"/>
                  <a:ext cx="2134269" cy="123111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lang="en-US" altLang="ja-JP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TEL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Meiryo UI"/>
                      <a:cs typeface="Meiryo UI"/>
                    </a:rPr>
                    <a:t>　　　　　　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　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）</a:t>
                  </a:r>
                  <a:endParaRPr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47" name="object 133"/>
                <p:cNvSpPr txBox="1"/>
                <p:nvPr/>
              </p:nvSpPr>
              <p:spPr>
                <a:xfrm>
                  <a:off x="1363982" y="3015061"/>
                  <a:ext cx="2354783" cy="17114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12700"/>
                  <a:r>
                    <a:rPr sz="800" spc="-75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（</a:t>
                  </a:r>
                  <a:r>
                    <a:rPr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〒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　</a:t>
                  </a:r>
                  <a:r>
                    <a:rPr lang="ja-JP" altLang="en-US" sz="8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Meiryo UI"/>
                    </a:rPr>
                    <a:t>－　　　　　　　）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48" name="object 141"/>
                <p:cNvSpPr/>
                <p:nvPr/>
              </p:nvSpPr>
              <p:spPr>
                <a:xfrm>
                  <a:off x="1378826" y="3347974"/>
                  <a:ext cx="2033504" cy="362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0440" h="362585">
                      <a:moveTo>
                        <a:pt x="0" y="0"/>
                      </a:moveTo>
                      <a:lnTo>
                        <a:pt x="2250008" y="0"/>
                      </a:lnTo>
                      <a:lnTo>
                        <a:pt x="2250008" y="362534"/>
                      </a:lnTo>
                    </a:path>
                  </a:pathLst>
                </a:custGeom>
                <a:ln w="5397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49" name="object 142"/>
                <p:cNvSpPr/>
                <p:nvPr/>
              </p:nvSpPr>
              <p:spPr>
                <a:xfrm>
                  <a:off x="4373981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都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50" name="object 143"/>
                <p:cNvSpPr/>
                <p:nvPr/>
              </p:nvSpPr>
              <p:spPr>
                <a:xfrm>
                  <a:off x="4535982" y="3046742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道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51" name="object 144"/>
                <p:cNvSpPr/>
                <p:nvPr/>
              </p:nvSpPr>
              <p:spPr>
                <a:xfrm>
                  <a:off x="4373981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府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52" name="object 145"/>
                <p:cNvSpPr/>
                <p:nvPr/>
              </p:nvSpPr>
              <p:spPr>
                <a:xfrm>
                  <a:off x="4535982" y="3208743"/>
                  <a:ext cx="126364" cy="1263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364" h="126364">
                      <a:moveTo>
                        <a:pt x="126009" y="63004"/>
                      </a:moveTo>
                      <a:lnTo>
                        <a:pt x="121058" y="87522"/>
                      </a:lnTo>
                      <a:lnTo>
                        <a:pt x="107556" y="107545"/>
                      </a:lnTo>
                      <a:lnTo>
                        <a:pt x="87529" y="121045"/>
                      </a:lnTo>
                      <a:lnTo>
                        <a:pt x="63004" y="125996"/>
                      </a:lnTo>
                      <a:lnTo>
                        <a:pt x="38479" y="121045"/>
                      </a:lnTo>
                      <a:lnTo>
                        <a:pt x="18453" y="107545"/>
                      </a:lnTo>
                      <a:lnTo>
                        <a:pt x="4951" y="87522"/>
                      </a:lnTo>
                      <a:lnTo>
                        <a:pt x="0" y="63004"/>
                      </a:lnTo>
                      <a:lnTo>
                        <a:pt x="4951" y="38479"/>
                      </a:lnTo>
                      <a:lnTo>
                        <a:pt x="18453" y="18453"/>
                      </a:lnTo>
                      <a:lnTo>
                        <a:pt x="38479" y="4951"/>
                      </a:lnTo>
                      <a:lnTo>
                        <a:pt x="63004" y="0"/>
                      </a:lnTo>
                      <a:lnTo>
                        <a:pt x="87529" y="4951"/>
                      </a:lnTo>
                      <a:lnTo>
                        <a:pt x="107556" y="18453"/>
                      </a:lnTo>
                      <a:lnTo>
                        <a:pt x="121058" y="38479"/>
                      </a:lnTo>
                      <a:lnTo>
                        <a:pt x="126009" y="63004"/>
                      </a:lnTo>
                      <a:close/>
                    </a:path>
                  </a:pathLst>
                </a:custGeom>
                <a:ln w="5397">
                  <a:solidFill>
                    <a:srgbClr val="A7A9AC"/>
                  </a:solidFill>
                  <a:prstDash val="dash"/>
                </a:ln>
              </p:spPr>
              <p:txBody>
                <a:bodyPr wrap="square" lIns="0" tIns="0" rIns="0" bIns="0" rtlCol="0" anchor="ctr" anchorCtr="1"/>
                <a:lstStyle/>
                <a:p>
                  <a:r>
                    <a:rPr lang="ja-JP" altLang="en-US" sz="700" dirty="0" smtClean="0">
                      <a:latin typeface="ＭＳ ゴシック" panose="020B0609070205080204" pitchFamily="49" charset="-128"/>
                      <a:ea typeface="ＭＳ ゴシック" panose="020B0609070205080204" pitchFamily="49" charset="-128"/>
                    </a:rPr>
                    <a:t>県</a:t>
                  </a:r>
                  <a:endParaRPr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53" name="object 5"/>
                <p:cNvSpPr/>
                <p:nvPr/>
              </p:nvSpPr>
              <p:spPr>
                <a:xfrm>
                  <a:off x="2541374" y="1836521"/>
                  <a:ext cx="2189042" cy="204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180000" tIns="0" rIns="0" bIns="0" rtlCol="0" anchor="ctr" anchorCtr="0"/>
                <a:lstStyle/>
                <a:p>
                  <a:pPr marL="12700">
                    <a:lnSpc>
                      <a:spcPct val="100000"/>
                    </a:lnSpc>
                  </a:pPr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番号</a:t>
                  </a:r>
                  <a:endParaRPr lang="ja-JP" altLang="en-US" sz="9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endParaRPr>
                </a:p>
              </p:txBody>
            </p:sp>
            <p:sp>
              <p:nvSpPr>
                <p:cNvPr id="254" name="object 5"/>
                <p:cNvSpPr/>
                <p:nvPr/>
              </p:nvSpPr>
              <p:spPr>
                <a:xfrm>
                  <a:off x="4730415" y="1836521"/>
                  <a:ext cx="2495711" cy="2043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16535">
                      <a:moveTo>
                        <a:pt x="6875995" y="0"/>
                      </a:moveTo>
                      <a:lnTo>
                        <a:pt x="35991" y="0"/>
                      </a:lnTo>
                      <a:lnTo>
                        <a:pt x="22015" y="2841"/>
                      </a:lnTo>
                      <a:lnTo>
                        <a:pt x="10571" y="10577"/>
                      </a:lnTo>
                      <a:lnTo>
                        <a:pt x="2839" y="22025"/>
                      </a:lnTo>
                      <a:lnTo>
                        <a:pt x="0" y="36004"/>
                      </a:lnTo>
                      <a:lnTo>
                        <a:pt x="0" y="216001"/>
                      </a:lnTo>
                      <a:lnTo>
                        <a:pt x="6912000" y="216001"/>
                      </a:lnTo>
                      <a:lnTo>
                        <a:pt x="6912000" y="36004"/>
                      </a:lnTo>
                      <a:lnTo>
                        <a:pt x="6909160" y="22025"/>
                      </a:lnTo>
                      <a:lnTo>
                        <a:pt x="6901427" y="10577"/>
                      </a:lnTo>
                      <a:lnTo>
                        <a:pt x="6889979" y="2841"/>
                      </a:lnTo>
                      <a:lnTo>
                        <a:pt x="6875995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</p:spPr>
              <p:txBody>
                <a:bodyPr wrap="square" lIns="72000" tIns="0" rIns="0" bIns="0" rtlCol="0" anchor="ctr" anchorCtr="0"/>
                <a:lstStyle/>
                <a:p>
                  <a:pPr marL="12700" algn="ctr"/>
                  <a:r>
                    <a:rPr lang="ja-JP" altLang="en-US" sz="900" dirty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生年</a:t>
                  </a:r>
                  <a:r>
                    <a:rPr lang="ja-JP" altLang="en-US" sz="900" dirty="0" smtClean="0">
                      <a:solidFill>
                        <a:srgbClr val="231F2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PMingLiU"/>
                    </a:rPr>
                    <a:t>月日　　　　</a:t>
                  </a:r>
                  <a:endPara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endParaRPr>
                </a:p>
              </p:txBody>
            </p:sp>
            <p:sp>
              <p:nvSpPr>
                <p:cNvPr id="255" name="object 18"/>
                <p:cNvSpPr/>
                <p:nvPr/>
              </p:nvSpPr>
              <p:spPr>
                <a:xfrm>
                  <a:off x="323989" y="1836520"/>
                  <a:ext cx="6887653" cy="1935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12609" h="2088514">
                      <a:moveTo>
                        <a:pt x="6912000" y="2052002"/>
                      </a:moveTo>
                      <a:lnTo>
                        <a:pt x="6909160" y="2065979"/>
                      </a:lnTo>
                      <a:lnTo>
                        <a:pt x="6901427" y="2077423"/>
                      </a:lnTo>
                      <a:lnTo>
                        <a:pt x="6889979" y="2085154"/>
                      </a:lnTo>
                      <a:lnTo>
                        <a:pt x="6875995" y="2087994"/>
                      </a:lnTo>
                      <a:lnTo>
                        <a:pt x="36004" y="2087994"/>
                      </a:lnTo>
                      <a:lnTo>
                        <a:pt x="22020" y="2085154"/>
                      </a:lnTo>
                      <a:lnTo>
                        <a:pt x="10572" y="2077423"/>
                      </a:lnTo>
                      <a:lnTo>
                        <a:pt x="2839" y="2065979"/>
                      </a:lnTo>
                      <a:lnTo>
                        <a:pt x="0" y="2052002"/>
                      </a:lnTo>
                      <a:lnTo>
                        <a:pt x="0" y="36004"/>
                      </a:lnTo>
                      <a:lnTo>
                        <a:pt x="2839" y="22025"/>
                      </a:lnTo>
                      <a:lnTo>
                        <a:pt x="10572" y="10577"/>
                      </a:lnTo>
                      <a:lnTo>
                        <a:pt x="22020" y="2841"/>
                      </a:lnTo>
                      <a:lnTo>
                        <a:pt x="36004" y="0"/>
                      </a:lnTo>
                      <a:lnTo>
                        <a:pt x="6875995" y="0"/>
                      </a:lnTo>
                      <a:lnTo>
                        <a:pt x="6889979" y="2841"/>
                      </a:lnTo>
                      <a:lnTo>
                        <a:pt x="6901427" y="10577"/>
                      </a:lnTo>
                      <a:lnTo>
                        <a:pt x="6909160" y="22025"/>
                      </a:lnTo>
                      <a:lnTo>
                        <a:pt x="6912000" y="36004"/>
                      </a:lnTo>
                      <a:lnTo>
                        <a:pt x="6912000" y="2052002"/>
                      </a:lnTo>
                      <a:close/>
                    </a:path>
                  </a:pathLst>
                </a:custGeom>
                <a:ln w="28803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  <p:sp>
              <p:nvSpPr>
                <p:cNvPr id="256" name="object 27"/>
                <p:cNvSpPr/>
                <p:nvPr/>
              </p:nvSpPr>
              <p:spPr>
                <a:xfrm>
                  <a:off x="4699925" y="1854971"/>
                  <a:ext cx="1003003" cy="5179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56285">
                      <a:moveTo>
                        <a:pt x="0" y="0"/>
                      </a:moveTo>
                      <a:lnTo>
                        <a:pt x="0" y="756005"/>
                      </a:lnTo>
                    </a:path>
                  </a:pathLst>
                </a:custGeom>
                <a:ln w="16205">
                  <a:solidFill>
                    <a:srgbClr val="231F20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ＭＳ ゴシック" panose="020B0609070205080204" pitchFamily="49" charset="-128"/>
                    <a:ea typeface="ＭＳ ゴシック" panose="020B0609070205080204" pitchFamily="49" charset="-128"/>
                  </a:endParaRPr>
                </a:p>
              </p:txBody>
            </p:sp>
          </p:grpSp>
          <p:pic>
            <p:nvPicPr>
              <p:cNvPr id="234" name="Picture 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0441" y="2248609"/>
                <a:ext cx="420902" cy="404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63" name="テキスト ボックス 262"/>
          <p:cNvSpPr txBox="1"/>
          <p:nvPr/>
        </p:nvSpPr>
        <p:spPr>
          <a:xfrm>
            <a:off x="577405" y="6763949"/>
            <a:ext cx="6501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+mj-ea"/>
                <a:ea typeface="+mj-ea"/>
              </a:rPr>
              <a:t>【</a:t>
            </a:r>
            <a:r>
              <a:rPr kumimoji="1" lang="ja-JP" altLang="en-US" sz="1000" dirty="0" smtClean="0">
                <a:latin typeface="+mj-ea"/>
                <a:ea typeface="+mj-ea"/>
              </a:rPr>
              <a:t>添付書類</a:t>
            </a:r>
            <a:r>
              <a:rPr kumimoji="1" lang="en-US" altLang="ja-JP" sz="1000" dirty="0" smtClean="0">
                <a:latin typeface="+mj-ea"/>
                <a:ea typeface="+mj-ea"/>
              </a:rPr>
              <a:t>】</a:t>
            </a:r>
            <a:r>
              <a:rPr kumimoji="1" lang="ja-JP" altLang="en-US" sz="1000" dirty="0" smtClean="0">
                <a:latin typeface="+mj-ea"/>
                <a:ea typeface="+mj-ea"/>
              </a:rPr>
              <a:t>上記医療機関等の</a:t>
            </a:r>
            <a:r>
              <a:rPr kumimoji="1" lang="ja-JP" altLang="en-US" sz="1000" b="1" dirty="0" smtClean="0">
                <a:latin typeface="+mj-ea"/>
                <a:ea typeface="+mj-ea"/>
              </a:rPr>
              <a:t>医療費の領収証（写）</a:t>
            </a:r>
            <a:r>
              <a:rPr kumimoji="1" lang="ja-JP" altLang="en-US" sz="1000" dirty="0" smtClean="0">
                <a:latin typeface="+mj-ea"/>
                <a:ea typeface="+mj-ea"/>
              </a:rPr>
              <a:t>を申請書に添付してください。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171" name="object 140"/>
          <p:cNvSpPr txBox="1"/>
          <p:nvPr/>
        </p:nvSpPr>
        <p:spPr>
          <a:xfrm>
            <a:off x="4082608" y="4402133"/>
            <a:ext cx="139673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sz="900" dirty="0" err="1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昭和</a:t>
            </a:r>
            <a:r>
              <a:rPr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 □</a:t>
            </a:r>
            <a:r>
              <a:rPr sz="900" dirty="0" err="1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平成</a:t>
            </a:r>
            <a:r>
              <a:rPr lang="ja-JP" altLang="en-US"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□令和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193" name="object 140"/>
          <p:cNvSpPr txBox="1"/>
          <p:nvPr/>
        </p:nvSpPr>
        <p:spPr>
          <a:xfrm>
            <a:off x="5607583" y="4402133"/>
            <a:ext cx="139673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</a:t>
            </a:r>
            <a:r>
              <a:rPr sz="900" dirty="0" err="1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昭和</a:t>
            </a:r>
            <a:r>
              <a:rPr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  □</a:t>
            </a:r>
            <a:r>
              <a:rPr sz="900" dirty="0" err="1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平成</a:t>
            </a:r>
            <a:r>
              <a:rPr lang="ja-JP" altLang="en-US"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□令和</a:t>
            </a:r>
            <a:endParaRPr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BBA294097AC94395D5D1BA541EE62E" ma:contentTypeVersion="0" ma:contentTypeDescription="Create a new document." ma:contentTypeScope="" ma:versionID="de98104e04fc65dace0036907e8db5f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C8B086-DFE8-4C1E-BDAF-D938D0425D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BF4422-E919-45F6-93F7-E21CA728F4EB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EC2E98-4F2E-4C12-ABF3-914AD5E14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380</Words>
  <Application>Microsoft Office PowerPoint</Application>
  <PresentationFormat>ユーザー設定</PresentationFormat>
  <Paragraphs>140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17高額療養費_支給申請書_オモテ</dc:title>
  <dc:creator>田中 直哉</dc:creator>
  <cp:lastModifiedBy>KENPO</cp:lastModifiedBy>
  <cp:revision>70</cp:revision>
  <cp:lastPrinted>2017-03-14T00:51:50Z</cp:lastPrinted>
  <dcterms:created xsi:type="dcterms:W3CDTF">2016-05-26T09:07:33Z</dcterms:created>
  <dcterms:modified xsi:type="dcterms:W3CDTF">2019-04-15T05:26:35Z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2014-06-23T00:00:00Z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2016-05-26T00:00:00Z</vt:filetime>
  </property>
  <property fmtid="{D5CDD505-2E9C-101B-9397-08002B2CF9AE}" pid="5" name="ContentTypeId">
    <vt:lpwstr>0x01010001BBA294097AC94395D5D1BA541EE62E</vt:lpwstr>
  </property>
</Properties>
</file>